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03" r:id="rId2"/>
    <p:sldId id="465" r:id="rId3"/>
    <p:sldId id="456" r:id="rId4"/>
    <p:sldId id="439" r:id="rId5"/>
    <p:sldId id="457" r:id="rId6"/>
    <p:sldId id="468" r:id="rId7"/>
    <p:sldId id="470" r:id="rId8"/>
    <p:sldId id="471" r:id="rId9"/>
    <p:sldId id="443" r:id="rId10"/>
    <p:sldId id="453" r:id="rId11"/>
    <p:sldId id="444" r:id="rId12"/>
    <p:sldId id="445" r:id="rId13"/>
    <p:sldId id="466" r:id="rId14"/>
    <p:sldId id="400" r:id="rId15"/>
    <p:sldId id="472" r:id="rId16"/>
    <p:sldId id="476" r:id="rId17"/>
    <p:sldId id="473" r:id="rId18"/>
    <p:sldId id="394" r:id="rId19"/>
    <p:sldId id="478" r:id="rId20"/>
    <p:sldId id="477" r:id="rId21"/>
    <p:sldId id="479" r:id="rId22"/>
    <p:sldId id="451" r:id="rId23"/>
    <p:sldId id="460" r:id="rId24"/>
    <p:sldId id="452" r:id="rId25"/>
    <p:sldId id="370" r:id="rId26"/>
    <p:sldId id="480" r:id="rId27"/>
    <p:sldId id="474" r:id="rId28"/>
    <p:sldId id="475" r:id="rId29"/>
    <p:sldId id="483" r:id="rId30"/>
    <p:sldId id="481" r:id="rId31"/>
    <p:sldId id="396" r:id="rId32"/>
    <p:sldId id="482" r:id="rId33"/>
    <p:sldId id="461"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p:restoredTop sz="94586"/>
  </p:normalViewPr>
  <p:slideViewPr>
    <p:cSldViewPr>
      <p:cViewPr>
        <p:scale>
          <a:sx n="106" d="100"/>
          <a:sy n="106" d="100"/>
        </p:scale>
        <p:origin x="-108"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881F8-84AC-4725-BF71-2132C3C29A5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730B319F-4143-4E7E-89CC-7E139EFC7172}">
      <dgm:prSet phldrT="[Text]" custT="1"/>
      <dgm:spPr/>
      <dgm:t>
        <a:bodyPr/>
        <a:lstStyle/>
        <a:p>
          <a:r>
            <a:rPr lang="en-US" sz="3600" dirty="0"/>
            <a:t>Product Allocation</a:t>
          </a:r>
        </a:p>
      </dgm:t>
    </dgm:pt>
    <dgm:pt modelId="{3454012D-2800-41F1-956F-A401D48779D0}" type="parTrans" cxnId="{0195F6E6-B4FF-4709-904A-7BCD74FB3CB1}">
      <dgm:prSet/>
      <dgm:spPr/>
      <dgm:t>
        <a:bodyPr/>
        <a:lstStyle/>
        <a:p>
          <a:endParaRPr lang="en-US"/>
        </a:p>
      </dgm:t>
    </dgm:pt>
    <dgm:pt modelId="{6E7B87D4-9207-421F-91E2-B692B2B636E8}" type="sibTrans" cxnId="{0195F6E6-B4FF-4709-904A-7BCD74FB3CB1}">
      <dgm:prSet/>
      <dgm:spPr/>
      <dgm:t>
        <a:bodyPr/>
        <a:lstStyle/>
        <a:p>
          <a:endParaRPr lang="en-US"/>
        </a:p>
      </dgm:t>
    </dgm:pt>
    <dgm:pt modelId="{DFFADFE2-CF18-4958-B871-5DC2DF4D79A8}">
      <dgm:prSet phldrT="[Text]"/>
      <dgm:spPr>
        <a:solidFill>
          <a:schemeClr val="tx1">
            <a:lumMod val="60000"/>
            <a:lumOff val="40000"/>
          </a:schemeClr>
        </a:solidFill>
      </dgm:spPr>
      <dgm:t>
        <a:bodyPr/>
        <a:lstStyle/>
        <a:p>
          <a:r>
            <a:rPr lang="en-US" dirty="0"/>
            <a:t>Systematic Withdrawals</a:t>
          </a:r>
        </a:p>
      </dgm:t>
    </dgm:pt>
    <dgm:pt modelId="{A780A56A-A1E6-4481-B325-BBC226ADF159}" type="parTrans" cxnId="{E57334F2-E306-4C02-9547-D56E7BE8A4AF}">
      <dgm:prSet/>
      <dgm:spPr/>
      <dgm:t>
        <a:bodyPr/>
        <a:lstStyle/>
        <a:p>
          <a:endParaRPr lang="en-US"/>
        </a:p>
      </dgm:t>
    </dgm:pt>
    <dgm:pt modelId="{C3A97C87-130D-42E5-8105-4EE6251D13CD}" type="sibTrans" cxnId="{E57334F2-E306-4C02-9547-D56E7BE8A4AF}">
      <dgm:prSet/>
      <dgm:spPr/>
      <dgm:t>
        <a:bodyPr/>
        <a:lstStyle/>
        <a:p>
          <a:endParaRPr lang="en-US"/>
        </a:p>
      </dgm:t>
    </dgm:pt>
    <dgm:pt modelId="{EF15EF7C-42AF-472F-B211-82F86BD1B8D4}">
      <dgm:prSet phldrT="[Text]"/>
      <dgm:spPr>
        <a:solidFill>
          <a:schemeClr val="tx1">
            <a:lumMod val="60000"/>
            <a:lumOff val="40000"/>
          </a:schemeClr>
        </a:solidFill>
      </dgm:spPr>
      <dgm:t>
        <a:bodyPr/>
        <a:lstStyle/>
        <a:p>
          <a:r>
            <a:rPr lang="en-US" dirty="0"/>
            <a:t>Income Annuities (SPIAs &amp; DIAs)</a:t>
          </a:r>
        </a:p>
      </dgm:t>
    </dgm:pt>
    <dgm:pt modelId="{84311700-A43F-4081-A816-7E9D17B9EF02}" type="parTrans" cxnId="{DF525FE0-A12F-4C5F-B611-D6BA8D1A8989}">
      <dgm:prSet/>
      <dgm:spPr/>
      <dgm:t>
        <a:bodyPr/>
        <a:lstStyle/>
        <a:p>
          <a:endParaRPr lang="en-US"/>
        </a:p>
      </dgm:t>
    </dgm:pt>
    <dgm:pt modelId="{B1BA7769-817F-4CB1-9665-86F5B40044B1}" type="sibTrans" cxnId="{DF525FE0-A12F-4C5F-B611-D6BA8D1A8989}">
      <dgm:prSet/>
      <dgm:spPr/>
      <dgm:t>
        <a:bodyPr/>
        <a:lstStyle/>
        <a:p>
          <a:endParaRPr lang="en-US"/>
        </a:p>
      </dgm:t>
    </dgm:pt>
    <dgm:pt modelId="{AF6D1633-4D35-4D00-82B5-7F2BB29306D9}">
      <dgm:prSet phldrT="[Text]"/>
      <dgm:spPr>
        <a:solidFill>
          <a:schemeClr val="tx1">
            <a:lumMod val="60000"/>
            <a:lumOff val="40000"/>
          </a:schemeClr>
        </a:solidFill>
      </dgm:spPr>
      <dgm:t>
        <a:bodyPr/>
        <a:lstStyle/>
        <a:p>
          <a:r>
            <a:rPr lang="en-US" dirty="0"/>
            <a:t>Variable Annuities with Guaranteed Living Benefit Riders (GLWBs)</a:t>
          </a:r>
        </a:p>
      </dgm:t>
    </dgm:pt>
    <dgm:pt modelId="{56CE2FA4-2219-4DB7-B429-2DB6ECB1028B}" type="parTrans" cxnId="{D7CB138F-F014-4755-84B9-9259A5E627A2}">
      <dgm:prSet/>
      <dgm:spPr/>
      <dgm:t>
        <a:bodyPr/>
        <a:lstStyle/>
        <a:p>
          <a:endParaRPr lang="en-US"/>
        </a:p>
      </dgm:t>
    </dgm:pt>
    <dgm:pt modelId="{F1B52850-395E-4D52-A621-36AF89519607}" type="sibTrans" cxnId="{D7CB138F-F014-4755-84B9-9259A5E627A2}">
      <dgm:prSet/>
      <dgm:spPr/>
      <dgm:t>
        <a:bodyPr/>
        <a:lstStyle/>
        <a:p>
          <a:endParaRPr lang="en-US"/>
        </a:p>
      </dgm:t>
    </dgm:pt>
    <dgm:pt modelId="{D5AF8092-43AF-4180-B38E-ADA2C8FF4C7C}" type="pres">
      <dgm:prSet presAssocID="{A75881F8-84AC-4725-BF71-2132C3C29A5E}" presName="Name0" presStyleCnt="0">
        <dgm:presLayoutVars>
          <dgm:chMax val="1"/>
          <dgm:chPref val="1"/>
          <dgm:dir/>
          <dgm:animOne val="branch"/>
          <dgm:animLvl val="lvl"/>
        </dgm:presLayoutVars>
      </dgm:prSet>
      <dgm:spPr/>
      <dgm:t>
        <a:bodyPr/>
        <a:lstStyle/>
        <a:p>
          <a:endParaRPr lang="en-US"/>
        </a:p>
      </dgm:t>
    </dgm:pt>
    <dgm:pt modelId="{6314A550-C482-4299-B5EA-FD84C4826FC6}" type="pres">
      <dgm:prSet presAssocID="{730B319F-4143-4E7E-89CC-7E139EFC7172}" presName="singleCycle" presStyleCnt="0"/>
      <dgm:spPr/>
    </dgm:pt>
    <dgm:pt modelId="{0BBF5C14-F847-4014-8134-7F66778720AF}" type="pres">
      <dgm:prSet presAssocID="{730B319F-4143-4E7E-89CC-7E139EFC7172}" presName="singleCenter" presStyleLbl="node1" presStyleIdx="0" presStyleCnt="4" custScaleX="121430" custScaleY="120340" custLinFactNeighborX="-210" custLinFactNeighborY="-8645">
        <dgm:presLayoutVars>
          <dgm:chMax val="7"/>
          <dgm:chPref val="7"/>
        </dgm:presLayoutVars>
      </dgm:prSet>
      <dgm:spPr/>
      <dgm:t>
        <a:bodyPr/>
        <a:lstStyle/>
        <a:p>
          <a:endParaRPr lang="en-US"/>
        </a:p>
      </dgm:t>
    </dgm:pt>
    <dgm:pt modelId="{4C4DB910-43B5-467E-90BF-D44A5275F14C}" type="pres">
      <dgm:prSet presAssocID="{A780A56A-A1E6-4481-B325-BBC226ADF159}" presName="Name56" presStyleLbl="parChTrans1D2" presStyleIdx="0" presStyleCnt="3"/>
      <dgm:spPr/>
      <dgm:t>
        <a:bodyPr/>
        <a:lstStyle/>
        <a:p>
          <a:endParaRPr lang="en-US"/>
        </a:p>
      </dgm:t>
    </dgm:pt>
    <dgm:pt modelId="{39D83E51-1638-4A64-AB0C-DA88F2ED37C7}" type="pres">
      <dgm:prSet presAssocID="{DFFADFE2-CF18-4958-B871-5DC2DF4D79A8}" presName="text0" presStyleLbl="node1" presStyleIdx="1" presStyleCnt="4" custScaleX="267082" custScaleY="134519">
        <dgm:presLayoutVars>
          <dgm:bulletEnabled val="1"/>
        </dgm:presLayoutVars>
      </dgm:prSet>
      <dgm:spPr/>
      <dgm:t>
        <a:bodyPr/>
        <a:lstStyle/>
        <a:p>
          <a:endParaRPr lang="en-US"/>
        </a:p>
      </dgm:t>
    </dgm:pt>
    <dgm:pt modelId="{A051EE6D-6748-4E5D-9FC0-928B901D2360}" type="pres">
      <dgm:prSet presAssocID="{84311700-A43F-4081-A816-7E9D17B9EF02}" presName="Name56" presStyleLbl="parChTrans1D2" presStyleIdx="1" presStyleCnt="3"/>
      <dgm:spPr/>
      <dgm:t>
        <a:bodyPr/>
        <a:lstStyle/>
        <a:p>
          <a:endParaRPr lang="en-US"/>
        </a:p>
      </dgm:t>
    </dgm:pt>
    <dgm:pt modelId="{D5E0F796-56F5-4B3C-A201-F6E9528DDDE2}" type="pres">
      <dgm:prSet presAssocID="{EF15EF7C-42AF-472F-B211-82F86BD1B8D4}" presName="text0" presStyleLbl="node1" presStyleIdx="2" presStyleCnt="4" custScaleX="213908" custScaleY="129553">
        <dgm:presLayoutVars>
          <dgm:bulletEnabled val="1"/>
        </dgm:presLayoutVars>
      </dgm:prSet>
      <dgm:spPr/>
      <dgm:t>
        <a:bodyPr/>
        <a:lstStyle/>
        <a:p>
          <a:endParaRPr lang="en-US"/>
        </a:p>
      </dgm:t>
    </dgm:pt>
    <dgm:pt modelId="{33B707DB-349C-4D18-AFD2-ABDCB19F03F9}" type="pres">
      <dgm:prSet presAssocID="{56CE2FA4-2219-4DB7-B429-2DB6ECB1028B}" presName="Name56" presStyleLbl="parChTrans1D2" presStyleIdx="2" presStyleCnt="3"/>
      <dgm:spPr/>
      <dgm:t>
        <a:bodyPr/>
        <a:lstStyle/>
        <a:p>
          <a:endParaRPr lang="en-US"/>
        </a:p>
      </dgm:t>
    </dgm:pt>
    <dgm:pt modelId="{1487E14E-2D40-4E40-AEF7-10674370DDDF}" type="pres">
      <dgm:prSet presAssocID="{AF6D1633-4D35-4D00-82B5-7F2BB29306D9}" presName="text0" presStyleLbl="node1" presStyleIdx="3" presStyleCnt="4" custScaleX="244566" custScaleY="145723">
        <dgm:presLayoutVars>
          <dgm:bulletEnabled val="1"/>
        </dgm:presLayoutVars>
      </dgm:prSet>
      <dgm:spPr/>
      <dgm:t>
        <a:bodyPr/>
        <a:lstStyle/>
        <a:p>
          <a:endParaRPr lang="en-US"/>
        </a:p>
      </dgm:t>
    </dgm:pt>
  </dgm:ptLst>
  <dgm:cxnLst>
    <dgm:cxn modelId="{61804694-82D7-4A56-B8B3-D2F875F44468}" type="presOf" srcId="{56CE2FA4-2219-4DB7-B429-2DB6ECB1028B}" destId="{33B707DB-349C-4D18-AFD2-ABDCB19F03F9}" srcOrd="0" destOrd="0" presId="urn:microsoft.com/office/officeart/2008/layout/RadialCluster"/>
    <dgm:cxn modelId="{E57334F2-E306-4C02-9547-D56E7BE8A4AF}" srcId="{730B319F-4143-4E7E-89CC-7E139EFC7172}" destId="{DFFADFE2-CF18-4958-B871-5DC2DF4D79A8}" srcOrd="0" destOrd="0" parTransId="{A780A56A-A1E6-4481-B325-BBC226ADF159}" sibTransId="{C3A97C87-130D-42E5-8105-4EE6251D13CD}"/>
    <dgm:cxn modelId="{D7CB138F-F014-4755-84B9-9259A5E627A2}" srcId="{730B319F-4143-4E7E-89CC-7E139EFC7172}" destId="{AF6D1633-4D35-4D00-82B5-7F2BB29306D9}" srcOrd="2" destOrd="0" parTransId="{56CE2FA4-2219-4DB7-B429-2DB6ECB1028B}" sibTransId="{F1B52850-395E-4D52-A621-36AF89519607}"/>
    <dgm:cxn modelId="{FA7F7976-D873-42FD-8142-9B0FD618540B}" type="presOf" srcId="{730B319F-4143-4E7E-89CC-7E139EFC7172}" destId="{0BBF5C14-F847-4014-8134-7F66778720AF}" srcOrd="0" destOrd="0" presId="urn:microsoft.com/office/officeart/2008/layout/RadialCluster"/>
    <dgm:cxn modelId="{A762AE16-7AB6-4F43-A38B-FA098CBE9787}" type="presOf" srcId="{A780A56A-A1E6-4481-B325-BBC226ADF159}" destId="{4C4DB910-43B5-467E-90BF-D44A5275F14C}" srcOrd="0" destOrd="0" presId="urn:microsoft.com/office/officeart/2008/layout/RadialCluster"/>
    <dgm:cxn modelId="{7CE67926-0C40-4168-92E7-6B70A6D1C00C}" type="presOf" srcId="{EF15EF7C-42AF-472F-B211-82F86BD1B8D4}" destId="{D5E0F796-56F5-4B3C-A201-F6E9528DDDE2}" srcOrd="0" destOrd="0" presId="urn:microsoft.com/office/officeart/2008/layout/RadialCluster"/>
    <dgm:cxn modelId="{E0B94F4A-F870-460C-ABE9-1444A66BB2C5}" type="presOf" srcId="{AF6D1633-4D35-4D00-82B5-7F2BB29306D9}" destId="{1487E14E-2D40-4E40-AEF7-10674370DDDF}" srcOrd="0" destOrd="0" presId="urn:microsoft.com/office/officeart/2008/layout/RadialCluster"/>
    <dgm:cxn modelId="{0195F6E6-B4FF-4709-904A-7BCD74FB3CB1}" srcId="{A75881F8-84AC-4725-BF71-2132C3C29A5E}" destId="{730B319F-4143-4E7E-89CC-7E139EFC7172}" srcOrd="0" destOrd="0" parTransId="{3454012D-2800-41F1-956F-A401D48779D0}" sibTransId="{6E7B87D4-9207-421F-91E2-B692B2B636E8}"/>
    <dgm:cxn modelId="{5840F162-ECA9-4338-A59B-94DA071DC33B}" type="presOf" srcId="{DFFADFE2-CF18-4958-B871-5DC2DF4D79A8}" destId="{39D83E51-1638-4A64-AB0C-DA88F2ED37C7}" srcOrd="0" destOrd="0" presId="urn:microsoft.com/office/officeart/2008/layout/RadialCluster"/>
    <dgm:cxn modelId="{5774C188-9EBB-4B46-951A-E638CA5353DC}" type="presOf" srcId="{84311700-A43F-4081-A816-7E9D17B9EF02}" destId="{A051EE6D-6748-4E5D-9FC0-928B901D2360}" srcOrd="0" destOrd="0" presId="urn:microsoft.com/office/officeart/2008/layout/RadialCluster"/>
    <dgm:cxn modelId="{DF525FE0-A12F-4C5F-B611-D6BA8D1A8989}" srcId="{730B319F-4143-4E7E-89CC-7E139EFC7172}" destId="{EF15EF7C-42AF-472F-B211-82F86BD1B8D4}" srcOrd="1" destOrd="0" parTransId="{84311700-A43F-4081-A816-7E9D17B9EF02}" sibTransId="{B1BA7769-817F-4CB1-9665-86F5B40044B1}"/>
    <dgm:cxn modelId="{1AF95B26-000C-4BA0-B8F9-57C50A56F2FE}" type="presOf" srcId="{A75881F8-84AC-4725-BF71-2132C3C29A5E}" destId="{D5AF8092-43AF-4180-B38E-ADA2C8FF4C7C}" srcOrd="0" destOrd="0" presId="urn:microsoft.com/office/officeart/2008/layout/RadialCluster"/>
    <dgm:cxn modelId="{FBD62D58-FED5-42B4-9EE3-F6D647B81DA1}" type="presParOf" srcId="{D5AF8092-43AF-4180-B38E-ADA2C8FF4C7C}" destId="{6314A550-C482-4299-B5EA-FD84C4826FC6}" srcOrd="0" destOrd="0" presId="urn:microsoft.com/office/officeart/2008/layout/RadialCluster"/>
    <dgm:cxn modelId="{C250656A-C43A-47C7-BA6D-06D970581A06}" type="presParOf" srcId="{6314A550-C482-4299-B5EA-FD84C4826FC6}" destId="{0BBF5C14-F847-4014-8134-7F66778720AF}" srcOrd="0" destOrd="0" presId="urn:microsoft.com/office/officeart/2008/layout/RadialCluster"/>
    <dgm:cxn modelId="{4F7AF868-149F-4A1F-90B3-714EC0C72D3D}" type="presParOf" srcId="{6314A550-C482-4299-B5EA-FD84C4826FC6}" destId="{4C4DB910-43B5-467E-90BF-D44A5275F14C}" srcOrd="1" destOrd="0" presId="urn:microsoft.com/office/officeart/2008/layout/RadialCluster"/>
    <dgm:cxn modelId="{5AB5231B-08DB-48A1-901F-A105992600C4}" type="presParOf" srcId="{6314A550-C482-4299-B5EA-FD84C4826FC6}" destId="{39D83E51-1638-4A64-AB0C-DA88F2ED37C7}" srcOrd="2" destOrd="0" presId="urn:microsoft.com/office/officeart/2008/layout/RadialCluster"/>
    <dgm:cxn modelId="{5462C28A-FD93-4711-B96E-60BD202D2A79}" type="presParOf" srcId="{6314A550-C482-4299-B5EA-FD84C4826FC6}" destId="{A051EE6D-6748-4E5D-9FC0-928B901D2360}" srcOrd="3" destOrd="0" presId="urn:microsoft.com/office/officeart/2008/layout/RadialCluster"/>
    <dgm:cxn modelId="{49F0B029-D99A-4073-83EE-30321A1FEF31}" type="presParOf" srcId="{6314A550-C482-4299-B5EA-FD84C4826FC6}" destId="{D5E0F796-56F5-4B3C-A201-F6E9528DDDE2}" srcOrd="4" destOrd="0" presId="urn:microsoft.com/office/officeart/2008/layout/RadialCluster"/>
    <dgm:cxn modelId="{97237755-4CD5-46B7-A48F-C6ED4B349374}" type="presParOf" srcId="{6314A550-C482-4299-B5EA-FD84C4826FC6}" destId="{33B707DB-349C-4D18-AFD2-ABDCB19F03F9}" srcOrd="5" destOrd="0" presId="urn:microsoft.com/office/officeart/2008/layout/RadialCluster"/>
    <dgm:cxn modelId="{5DFA368E-D95D-41C3-A5C2-FD84F9FA423D}" type="presParOf" srcId="{6314A550-C482-4299-B5EA-FD84C4826FC6}" destId="{1487E14E-2D40-4E40-AEF7-10674370DDDF}"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3E56C-CDC8-4E0A-A17E-0FF25F0E908E}" type="doc">
      <dgm:prSet loTypeId="urn:microsoft.com/office/officeart/2005/8/layout/chart3" loCatId="relationship" qsTypeId="urn:microsoft.com/office/officeart/2005/8/quickstyle/simple2" qsCatId="simple" csTypeId="urn:microsoft.com/office/officeart/2005/8/colors/accent1_3" csCatId="accent1" phldr="1"/>
      <dgm:spPr/>
    </dgm:pt>
    <dgm:pt modelId="{48E82BDD-CD56-42E5-AF17-0F763E91BCEF}">
      <dgm:prSet phldrT="[Text]"/>
      <dgm:spPr/>
      <dgm:t>
        <a:bodyPr/>
        <a:lstStyle/>
        <a:p>
          <a:r>
            <a:rPr lang="en-US" dirty="0"/>
            <a:t>Interest,</a:t>
          </a:r>
        </a:p>
        <a:p>
          <a:r>
            <a:rPr lang="en-US" dirty="0"/>
            <a:t>Dividends</a:t>
          </a:r>
        </a:p>
      </dgm:t>
    </dgm:pt>
    <dgm:pt modelId="{73D0CD04-B5B3-445F-AE37-7E48F571855F}" type="parTrans" cxnId="{CC05F854-D416-444B-95FC-D069744DEF43}">
      <dgm:prSet/>
      <dgm:spPr/>
      <dgm:t>
        <a:bodyPr/>
        <a:lstStyle/>
        <a:p>
          <a:endParaRPr lang="en-US"/>
        </a:p>
      </dgm:t>
    </dgm:pt>
    <dgm:pt modelId="{1E114A9C-4985-45D5-AFF0-349BE767D69E}" type="sibTrans" cxnId="{CC05F854-D416-444B-95FC-D069744DEF43}">
      <dgm:prSet/>
      <dgm:spPr/>
      <dgm:t>
        <a:bodyPr/>
        <a:lstStyle/>
        <a:p>
          <a:endParaRPr lang="en-US"/>
        </a:p>
      </dgm:t>
    </dgm:pt>
    <dgm:pt modelId="{73681812-F46B-4A52-A576-4BA75FB2927C}">
      <dgm:prSet phldrT="[Text]"/>
      <dgm:spPr/>
      <dgm:t>
        <a:bodyPr/>
        <a:lstStyle/>
        <a:p>
          <a:r>
            <a:rPr lang="en-US" dirty="0"/>
            <a:t>Capital Gains</a:t>
          </a:r>
        </a:p>
        <a:p>
          <a:r>
            <a:rPr lang="en-US" dirty="0"/>
            <a:t>(Risk Premium)</a:t>
          </a:r>
        </a:p>
      </dgm:t>
    </dgm:pt>
    <dgm:pt modelId="{ADCB902A-D95B-4FC4-B958-A9D939566DFE}" type="parTrans" cxnId="{19C4C2FF-192B-4EB8-A57F-3522D1D314B3}">
      <dgm:prSet/>
      <dgm:spPr/>
      <dgm:t>
        <a:bodyPr/>
        <a:lstStyle/>
        <a:p>
          <a:endParaRPr lang="en-US"/>
        </a:p>
      </dgm:t>
    </dgm:pt>
    <dgm:pt modelId="{DE2FDF2F-5631-456F-8B25-2B52D2801869}" type="sibTrans" cxnId="{19C4C2FF-192B-4EB8-A57F-3522D1D314B3}">
      <dgm:prSet/>
      <dgm:spPr/>
      <dgm:t>
        <a:bodyPr/>
        <a:lstStyle/>
        <a:p>
          <a:endParaRPr lang="en-US"/>
        </a:p>
      </dgm:t>
    </dgm:pt>
    <dgm:pt modelId="{2E97356E-2A20-4527-9DE6-E10D1A9A5454}">
      <dgm:prSet phldrT="[Text]"/>
      <dgm:spPr/>
      <dgm:t>
        <a:bodyPr/>
        <a:lstStyle/>
        <a:p>
          <a:r>
            <a:rPr lang="en-US" dirty="0"/>
            <a:t>Principal</a:t>
          </a:r>
        </a:p>
      </dgm:t>
    </dgm:pt>
    <dgm:pt modelId="{F513571F-E4E5-4435-BC90-A06F11642FAD}" type="parTrans" cxnId="{4A3F33F1-7689-43C6-99B5-D9DE4084F257}">
      <dgm:prSet/>
      <dgm:spPr/>
      <dgm:t>
        <a:bodyPr/>
        <a:lstStyle/>
        <a:p>
          <a:endParaRPr lang="en-US"/>
        </a:p>
      </dgm:t>
    </dgm:pt>
    <dgm:pt modelId="{A332CF71-E540-4656-A207-99CDD83B203C}" type="sibTrans" cxnId="{4A3F33F1-7689-43C6-99B5-D9DE4084F257}">
      <dgm:prSet/>
      <dgm:spPr/>
      <dgm:t>
        <a:bodyPr/>
        <a:lstStyle/>
        <a:p>
          <a:endParaRPr lang="en-US"/>
        </a:p>
      </dgm:t>
    </dgm:pt>
    <dgm:pt modelId="{D12E33C0-1BC6-48B0-B94E-EFA2C6B44B08}" type="pres">
      <dgm:prSet presAssocID="{3C53E56C-CDC8-4E0A-A17E-0FF25F0E908E}" presName="compositeShape" presStyleCnt="0">
        <dgm:presLayoutVars>
          <dgm:chMax val="7"/>
          <dgm:dir/>
          <dgm:resizeHandles val="exact"/>
        </dgm:presLayoutVars>
      </dgm:prSet>
      <dgm:spPr/>
    </dgm:pt>
    <dgm:pt modelId="{E6D96CAD-2593-47F9-98E6-CCB1F4BF4E45}" type="pres">
      <dgm:prSet presAssocID="{3C53E56C-CDC8-4E0A-A17E-0FF25F0E908E}" presName="wedge1" presStyleLbl="node1" presStyleIdx="0" presStyleCnt="3" custLinFactNeighborX="-5144" custLinFactNeighborY="2787"/>
      <dgm:spPr/>
      <dgm:t>
        <a:bodyPr/>
        <a:lstStyle/>
        <a:p>
          <a:endParaRPr lang="en-US"/>
        </a:p>
      </dgm:t>
    </dgm:pt>
    <dgm:pt modelId="{509D60D3-3E10-4760-B854-B01DF54D80D9}" type="pres">
      <dgm:prSet presAssocID="{3C53E56C-CDC8-4E0A-A17E-0FF25F0E908E}" presName="wedge1Tx" presStyleLbl="node1" presStyleIdx="0" presStyleCnt="3">
        <dgm:presLayoutVars>
          <dgm:chMax val="0"/>
          <dgm:chPref val="0"/>
          <dgm:bulletEnabled val="1"/>
        </dgm:presLayoutVars>
      </dgm:prSet>
      <dgm:spPr/>
      <dgm:t>
        <a:bodyPr/>
        <a:lstStyle/>
        <a:p>
          <a:endParaRPr lang="en-US"/>
        </a:p>
      </dgm:t>
    </dgm:pt>
    <dgm:pt modelId="{A80590B9-97B3-4C12-9131-E15898F4B77D}" type="pres">
      <dgm:prSet presAssocID="{3C53E56C-CDC8-4E0A-A17E-0FF25F0E908E}" presName="wedge2" presStyleLbl="node1" presStyleIdx="1" presStyleCnt="3"/>
      <dgm:spPr/>
      <dgm:t>
        <a:bodyPr/>
        <a:lstStyle/>
        <a:p>
          <a:endParaRPr lang="en-US"/>
        </a:p>
      </dgm:t>
    </dgm:pt>
    <dgm:pt modelId="{3F48401E-E716-4E6D-954D-E2315650D353}" type="pres">
      <dgm:prSet presAssocID="{3C53E56C-CDC8-4E0A-A17E-0FF25F0E908E}" presName="wedge2Tx" presStyleLbl="node1" presStyleIdx="1" presStyleCnt="3">
        <dgm:presLayoutVars>
          <dgm:chMax val="0"/>
          <dgm:chPref val="0"/>
          <dgm:bulletEnabled val="1"/>
        </dgm:presLayoutVars>
      </dgm:prSet>
      <dgm:spPr/>
      <dgm:t>
        <a:bodyPr/>
        <a:lstStyle/>
        <a:p>
          <a:endParaRPr lang="en-US"/>
        </a:p>
      </dgm:t>
    </dgm:pt>
    <dgm:pt modelId="{6D968462-5284-40FB-8D7F-CA421F709B20}" type="pres">
      <dgm:prSet presAssocID="{3C53E56C-CDC8-4E0A-A17E-0FF25F0E908E}" presName="wedge3" presStyleLbl="node1" presStyleIdx="2" presStyleCnt="3"/>
      <dgm:spPr/>
      <dgm:t>
        <a:bodyPr/>
        <a:lstStyle/>
        <a:p>
          <a:endParaRPr lang="en-US"/>
        </a:p>
      </dgm:t>
    </dgm:pt>
    <dgm:pt modelId="{1E47A451-508B-4BF5-99A7-A0D167AA5F7B}" type="pres">
      <dgm:prSet presAssocID="{3C53E56C-CDC8-4E0A-A17E-0FF25F0E908E}" presName="wedge3Tx" presStyleLbl="node1" presStyleIdx="2" presStyleCnt="3">
        <dgm:presLayoutVars>
          <dgm:chMax val="0"/>
          <dgm:chPref val="0"/>
          <dgm:bulletEnabled val="1"/>
        </dgm:presLayoutVars>
      </dgm:prSet>
      <dgm:spPr/>
      <dgm:t>
        <a:bodyPr/>
        <a:lstStyle/>
        <a:p>
          <a:endParaRPr lang="en-US"/>
        </a:p>
      </dgm:t>
    </dgm:pt>
  </dgm:ptLst>
  <dgm:cxnLst>
    <dgm:cxn modelId="{D84210AB-CDF9-4C80-8DA8-9DA0684E0DDB}" type="presOf" srcId="{2E97356E-2A20-4527-9DE6-E10D1A9A5454}" destId="{6D968462-5284-40FB-8D7F-CA421F709B20}" srcOrd="0" destOrd="0" presId="urn:microsoft.com/office/officeart/2005/8/layout/chart3"/>
    <dgm:cxn modelId="{F91A3EAF-E99A-4E3D-9B6E-2B3669A72EE6}" type="presOf" srcId="{2E97356E-2A20-4527-9DE6-E10D1A9A5454}" destId="{1E47A451-508B-4BF5-99A7-A0D167AA5F7B}" srcOrd="1" destOrd="0" presId="urn:microsoft.com/office/officeart/2005/8/layout/chart3"/>
    <dgm:cxn modelId="{4A3F33F1-7689-43C6-99B5-D9DE4084F257}" srcId="{3C53E56C-CDC8-4E0A-A17E-0FF25F0E908E}" destId="{2E97356E-2A20-4527-9DE6-E10D1A9A5454}" srcOrd="2" destOrd="0" parTransId="{F513571F-E4E5-4435-BC90-A06F11642FAD}" sibTransId="{A332CF71-E540-4656-A207-99CDD83B203C}"/>
    <dgm:cxn modelId="{19C4C2FF-192B-4EB8-A57F-3522D1D314B3}" srcId="{3C53E56C-CDC8-4E0A-A17E-0FF25F0E908E}" destId="{73681812-F46B-4A52-A576-4BA75FB2927C}" srcOrd="1" destOrd="0" parTransId="{ADCB902A-D95B-4FC4-B958-A9D939566DFE}" sibTransId="{DE2FDF2F-5631-456F-8B25-2B52D2801869}"/>
    <dgm:cxn modelId="{D62F264A-1500-462B-96A0-A685AA82CAA9}" type="presOf" srcId="{3C53E56C-CDC8-4E0A-A17E-0FF25F0E908E}" destId="{D12E33C0-1BC6-48B0-B94E-EFA2C6B44B08}" srcOrd="0" destOrd="0" presId="urn:microsoft.com/office/officeart/2005/8/layout/chart3"/>
    <dgm:cxn modelId="{2F807ADA-3523-4B82-814C-FCF88E053BE4}" type="presOf" srcId="{48E82BDD-CD56-42E5-AF17-0F763E91BCEF}" destId="{E6D96CAD-2593-47F9-98E6-CCB1F4BF4E45}" srcOrd="0" destOrd="0" presId="urn:microsoft.com/office/officeart/2005/8/layout/chart3"/>
    <dgm:cxn modelId="{EDA03EF4-0B2D-4161-94E0-E97C4AC23837}" type="presOf" srcId="{73681812-F46B-4A52-A576-4BA75FB2927C}" destId="{3F48401E-E716-4E6D-954D-E2315650D353}" srcOrd="1" destOrd="0" presId="urn:microsoft.com/office/officeart/2005/8/layout/chart3"/>
    <dgm:cxn modelId="{CBA75BB2-0CA7-44E3-A88A-A39D427AB06C}" type="presOf" srcId="{73681812-F46B-4A52-A576-4BA75FB2927C}" destId="{A80590B9-97B3-4C12-9131-E15898F4B77D}" srcOrd="0" destOrd="0" presId="urn:microsoft.com/office/officeart/2005/8/layout/chart3"/>
    <dgm:cxn modelId="{28569E47-5E92-4D36-B014-20C6067E1620}" type="presOf" srcId="{48E82BDD-CD56-42E5-AF17-0F763E91BCEF}" destId="{509D60D3-3E10-4760-B854-B01DF54D80D9}" srcOrd="1" destOrd="0" presId="urn:microsoft.com/office/officeart/2005/8/layout/chart3"/>
    <dgm:cxn modelId="{CC05F854-D416-444B-95FC-D069744DEF43}" srcId="{3C53E56C-CDC8-4E0A-A17E-0FF25F0E908E}" destId="{48E82BDD-CD56-42E5-AF17-0F763E91BCEF}" srcOrd="0" destOrd="0" parTransId="{73D0CD04-B5B3-445F-AE37-7E48F571855F}" sibTransId="{1E114A9C-4985-45D5-AFF0-349BE767D69E}"/>
    <dgm:cxn modelId="{E315857D-98AE-4D67-A535-0BC9399F22A4}" type="presParOf" srcId="{D12E33C0-1BC6-48B0-B94E-EFA2C6B44B08}" destId="{E6D96CAD-2593-47F9-98E6-CCB1F4BF4E45}" srcOrd="0" destOrd="0" presId="urn:microsoft.com/office/officeart/2005/8/layout/chart3"/>
    <dgm:cxn modelId="{5C51E000-6815-487D-BEE2-589EFF7657F8}" type="presParOf" srcId="{D12E33C0-1BC6-48B0-B94E-EFA2C6B44B08}" destId="{509D60D3-3E10-4760-B854-B01DF54D80D9}" srcOrd="1" destOrd="0" presId="urn:microsoft.com/office/officeart/2005/8/layout/chart3"/>
    <dgm:cxn modelId="{3117FA0C-0533-4B04-B1E7-B573C5DF636C}" type="presParOf" srcId="{D12E33C0-1BC6-48B0-B94E-EFA2C6B44B08}" destId="{A80590B9-97B3-4C12-9131-E15898F4B77D}" srcOrd="2" destOrd="0" presId="urn:microsoft.com/office/officeart/2005/8/layout/chart3"/>
    <dgm:cxn modelId="{9D19D0B9-4B0A-4672-B1B3-459877FE5E50}" type="presParOf" srcId="{D12E33C0-1BC6-48B0-B94E-EFA2C6B44B08}" destId="{3F48401E-E716-4E6D-954D-E2315650D353}" srcOrd="3" destOrd="0" presId="urn:microsoft.com/office/officeart/2005/8/layout/chart3"/>
    <dgm:cxn modelId="{7480F825-823D-47D9-AEF1-6911DA5D5693}" type="presParOf" srcId="{D12E33C0-1BC6-48B0-B94E-EFA2C6B44B08}" destId="{6D968462-5284-40FB-8D7F-CA421F709B20}" srcOrd="4" destOrd="0" presId="urn:microsoft.com/office/officeart/2005/8/layout/chart3"/>
    <dgm:cxn modelId="{B03D51C9-974A-4EA4-BA1B-0A67FDE4B797}" type="presParOf" srcId="{D12E33C0-1BC6-48B0-B94E-EFA2C6B44B08}" destId="{1E47A451-508B-4BF5-99A7-A0D167AA5F7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53E56C-CDC8-4E0A-A17E-0FF25F0E908E}" type="doc">
      <dgm:prSet loTypeId="urn:microsoft.com/office/officeart/2005/8/layout/chart3" loCatId="relationship" qsTypeId="urn:microsoft.com/office/officeart/2005/8/quickstyle/simple2" qsCatId="simple" csTypeId="urn:microsoft.com/office/officeart/2005/8/colors/accent1_3" csCatId="accent1" phldr="1"/>
      <dgm:spPr/>
    </dgm:pt>
    <dgm:pt modelId="{48E82BDD-CD56-42E5-AF17-0F763E91BCEF}">
      <dgm:prSet phldrT="[Text]"/>
      <dgm:spPr/>
      <dgm:t>
        <a:bodyPr/>
        <a:lstStyle/>
        <a:p>
          <a:r>
            <a:rPr lang="en-US" dirty="0"/>
            <a:t>Interest</a:t>
          </a:r>
        </a:p>
      </dgm:t>
    </dgm:pt>
    <dgm:pt modelId="{73D0CD04-B5B3-445F-AE37-7E48F571855F}" type="parTrans" cxnId="{CC05F854-D416-444B-95FC-D069744DEF43}">
      <dgm:prSet/>
      <dgm:spPr/>
      <dgm:t>
        <a:bodyPr/>
        <a:lstStyle/>
        <a:p>
          <a:endParaRPr lang="en-US"/>
        </a:p>
      </dgm:t>
    </dgm:pt>
    <dgm:pt modelId="{1E114A9C-4985-45D5-AFF0-349BE767D69E}" type="sibTrans" cxnId="{CC05F854-D416-444B-95FC-D069744DEF43}">
      <dgm:prSet/>
      <dgm:spPr/>
      <dgm:t>
        <a:bodyPr/>
        <a:lstStyle/>
        <a:p>
          <a:endParaRPr lang="en-US"/>
        </a:p>
      </dgm:t>
    </dgm:pt>
    <dgm:pt modelId="{73681812-F46B-4A52-A576-4BA75FB2927C}">
      <dgm:prSet phldrT="[Text]"/>
      <dgm:spPr/>
      <dgm:t>
        <a:bodyPr/>
        <a:lstStyle/>
        <a:p>
          <a:r>
            <a:rPr lang="en-US" dirty="0"/>
            <a:t>Mortality </a:t>
          </a:r>
        </a:p>
        <a:p>
          <a:r>
            <a:rPr lang="en-US" dirty="0"/>
            <a:t>Credits </a:t>
          </a:r>
        </a:p>
        <a:p>
          <a:r>
            <a:rPr lang="en-US" dirty="0"/>
            <a:t>(Risk Pooling)</a:t>
          </a:r>
        </a:p>
      </dgm:t>
    </dgm:pt>
    <dgm:pt modelId="{ADCB902A-D95B-4FC4-B958-A9D939566DFE}" type="parTrans" cxnId="{19C4C2FF-192B-4EB8-A57F-3522D1D314B3}">
      <dgm:prSet/>
      <dgm:spPr/>
      <dgm:t>
        <a:bodyPr/>
        <a:lstStyle/>
        <a:p>
          <a:endParaRPr lang="en-US"/>
        </a:p>
      </dgm:t>
    </dgm:pt>
    <dgm:pt modelId="{DE2FDF2F-5631-456F-8B25-2B52D2801869}" type="sibTrans" cxnId="{19C4C2FF-192B-4EB8-A57F-3522D1D314B3}">
      <dgm:prSet/>
      <dgm:spPr/>
      <dgm:t>
        <a:bodyPr/>
        <a:lstStyle/>
        <a:p>
          <a:endParaRPr lang="en-US"/>
        </a:p>
      </dgm:t>
    </dgm:pt>
    <dgm:pt modelId="{2E97356E-2A20-4527-9DE6-E10D1A9A5454}">
      <dgm:prSet phldrT="[Text]"/>
      <dgm:spPr/>
      <dgm:t>
        <a:bodyPr/>
        <a:lstStyle/>
        <a:p>
          <a:r>
            <a:rPr lang="en-US" dirty="0"/>
            <a:t>Principal</a:t>
          </a:r>
        </a:p>
      </dgm:t>
    </dgm:pt>
    <dgm:pt modelId="{F513571F-E4E5-4435-BC90-A06F11642FAD}" type="parTrans" cxnId="{4A3F33F1-7689-43C6-99B5-D9DE4084F257}">
      <dgm:prSet/>
      <dgm:spPr/>
      <dgm:t>
        <a:bodyPr/>
        <a:lstStyle/>
        <a:p>
          <a:endParaRPr lang="en-US"/>
        </a:p>
      </dgm:t>
    </dgm:pt>
    <dgm:pt modelId="{A332CF71-E540-4656-A207-99CDD83B203C}" type="sibTrans" cxnId="{4A3F33F1-7689-43C6-99B5-D9DE4084F257}">
      <dgm:prSet/>
      <dgm:spPr/>
      <dgm:t>
        <a:bodyPr/>
        <a:lstStyle/>
        <a:p>
          <a:endParaRPr lang="en-US"/>
        </a:p>
      </dgm:t>
    </dgm:pt>
    <dgm:pt modelId="{D12E33C0-1BC6-48B0-B94E-EFA2C6B44B08}" type="pres">
      <dgm:prSet presAssocID="{3C53E56C-CDC8-4E0A-A17E-0FF25F0E908E}" presName="compositeShape" presStyleCnt="0">
        <dgm:presLayoutVars>
          <dgm:chMax val="7"/>
          <dgm:dir/>
          <dgm:resizeHandles val="exact"/>
        </dgm:presLayoutVars>
      </dgm:prSet>
      <dgm:spPr/>
    </dgm:pt>
    <dgm:pt modelId="{E6D96CAD-2593-47F9-98E6-CCB1F4BF4E45}" type="pres">
      <dgm:prSet presAssocID="{3C53E56C-CDC8-4E0A-A17E-0FF25F0E908E}" presName="wedge1" presStyleLbl="node1" presStyleIdx="0" presStyleCnt="3" custLinFactNeighborX="-5144" custLinFactNeighborY="2787"/>
      <dgm:spPr/>
      <dgm:t>
        <a:bodyPr/>
        <a:lstStyle/>
        <a:p>
          <a:endParaRPr lang="en-US"/>
        </a:p>
      </dgm:t>
    </dgm:pt>
    <dgm:pt modelId="{509D60D3-3E10-4760-B854-B01DF54D80D9}" type="pres">
      <dgm:prSet presAssocID="{3C53E56C-CDC8-4E0A-A17E-0FF25F0E908E}" presName="wedge1Tx" presStyleLbl="node1" presStyleIdx="0" presStyleCnt="3">
        <dgm:presLayoutVars>
          <dgm:chMax val="0"/>
          <dgm:chPref val="0"/>
          <dgm:bulletEnabled val="1"/>
        </dgm:presLayoutVars>
      </dgm:prSet>
      <dgm:spPr/>
      <dgm:t>
        <a:bodyPr/>
        <a:lstStyle/>
        <a:p>
          <a:endParaRPr lang="en-US"/>
        </a:p>
      </dgm:t>
    </dgm:pt>
    <dgm:pt modelId="{A80590B9-97B3-4C12-9131-E15898F4B77D}" type="pres">
      <dgm:prSet presAssocID="{3C53E56C-CDC8-4E0A-A17E-0FF25F0E908E}" presName="wedge2" presStyleLbl="node1" presStyleIdx="1" presStyleCnt="3"/>
      <dgm:spPr/>
      <dgm:t>
        <a:bodyPr/>
        <a:lstStyle/>
        <a:p>
          <a:endParaRPr lang="en-US"/>
        </a:p>
      </dgm:t>
    </dgm:pt>
    <dgm:pt modelId="{3F48401E-E716-4E6D-954D-E2315650D353}" type="pres">
      <dgm:prSet presAssocID="{3C53E56C-CDC8-4E0A-A17E-0FF25F0E908E}" presName="wedge2Tx" presStyleLbl="node1" presStyleIdx="1" presStyleCnt="3">
        <dgm:presLayoutVars>
          <dgm:chMax val="0"/>
          <dgm:chPref val="0"/>
          <dgm:bulletEnabled val="1"/>
        </dgm:presLayoutVars>
      </dgm:prSet>
      <dgm:spPr/>
      <dgm:t>
        <a:bodyPr/>
        <a:lstStyle/>
        <a:p>
          <a:endParaRPr lang="en-US"/>
        </a:p>
      </dgm:t>
    </dgm:pt>
    <dgm:pt modelId="{6D968462-5284-40FB-8D7F-CA421F709B20}" type="pres">
      <dgm:prSet presAssocID="{3C53E56C-CDC8-4E0A-A17E-0FF25F0E908E}" presName="wedge3" presStyleLbl="node1" presStyleIdx="2" presStyleCnt="3"/>
      <dgm:spPr/>
      <dgm:t>
        <a:bodyPr/>
        <a:lstStyle/>
        <a:p>
          <a:endParaRPr lang="en-US"/>
        </a:p>
      </dgm:t>
    </dgm:pt>
    <dgm:pt modelId="{1E47A451-508B-4BF5-99A7-A0D167AA5F7B}" type="pres">
      <dgm:prSet presAssocID="{3C53E56C-CDC8-4E0A-A17E-0FF25F0E908E}" presName="wedge3Tx" presStyleLbl="node1" presStyleIdx="2" presStyleCnt="3">
        <dgm:presLayoutVars>
          <dgm:chMax val="0"/>
          <dgm:chPref val="0"/>
          <dgm:bulletEnabled val="1"/>
        </dgm:presLayoutVars>
      </dgm:prSet>
      <dgm:spPr/>
      <dgm:t>
        <a:bodyPr/>
        <a:lstStyle/>
        <a:p>
          <a:endParaRPr lang="en-US"/>
        </a:p>
      </dgm:t>
    </dgm:pt>
  </dgm:ptLst>
  <dgm:cxnLst>
    <dgm:cxn modelId="{D84210AB-CDF9-4C80-8DA8-9DA0684E0DDB}" type="presOf" srcId="{2E97356E-2A20-4527-9DE6-E10D1A9A5454}" destId="{6D968462-5284-40FB-8D7F-CA421F709B20}" srcOrd="0" destOrd="0" presId="urn:microsoft.com/office/officeart/2005/8/layout/chart3"/>
    <dgm:cxn modelId="{F91A3EAF-E99A-4E3D-9B6E-2B3669A72EE6}" type="presOf" srcId="{2E97356E-2A20-4527-9DE6-E10D1A9A5454}" destId="{1E47A451-508B-4BF5-99A7-A0D167AA5F7B}" srcOrd="1" destOrd="0" presId="urn:microsoft.com/office/officeart/2005/8/layout/chart3"/>
    <dgm:cxn modelId="{4A3F33F1-7689-43C6-99B5-D9DE4084F257}" srcId="{3C53E56C-CDC8-4E0A-A17E-0FF25F0E908E}" destId="{2E97356E-2A20-4527-9DE6-E10D1A9A5454}" srcOrd="2" destOrd="0" parTransId="{F513571F-E4E5-4435-BC90-A06F11642FAD}" sibTransId="{A332CF71-E540-4656-A207-99CDD83B203C}"/>
    <dgm:cxn modelId="{19C4C2FF-192B-4EB8-A57F-3522D1D314B3}" srcId="{3C53E56C-CDC8-4E0A-A17E-0FF25F0E908E}" destId="{73681812-F46B-4A52-A576-4BA75FB2927C}" srcOrd="1" destOrd="0" parTransId="{ADCB902A-D95B-4FC4-B958-A9D939566DFE}" sibTransId="{DE2FDF2F-5631-456F-8B25-2B52D2801869}"/>
    <dgm:cxn modelId="{D62F264A-1500-462B-96A0-A685AA82CAA9}" type="presOf" srcId="{3C53E56C-CDC8-4E0A-A17E-0FF25F0E908E}" destId="{D12E33C0-1BC6-48B0-B94E-EFA2C6B44B08}" srcOrd="0" destOrd="0" presId="urn:microsoft.com/office/officeart/2005/8/layout/chart3"/>
    <dgm:cxn modelId="{2F807ADA-3523-4B82-814C-FCF88E053BE4}" type="presOf" srcId="{48E82BDD-CD56-42E5-AF17-0F763E91BCEF}" destId="{E6D96CAD-2593-47F9-98E6-CCB1F4BF4E45}" srcOrd="0" destOrd="0" presId="urn:microsoft.com/office/officeart/2005/8/layout/chart3"/>
    <dgm:cxn modelId="{EDA03EF4-0B2D-4161-94E0-E97C4AC23837}" type="presOf" srcId="{73681812-F46B-4A52-A576-4BA75FB2927C}" destId="{3F48401E-E716-4E6D-954D-E2315650D353}" srcOrd="1" destOrd="0" presId="urn:microsoft.com/office/officeart/2005/8/layout/chart3"/>
    <dgm:cxn modelId="{CBA75BB2-0CA7-44E3-A88A-A39D427AB06C}" type="presOf" srcId="{73681812-F46B-4A52-A576-4BA75FB2927C}" destId="{A80590B9-97B3-4C12-9131-E15898F4B77D}" srcOrd="0" destOrd="0" presId="urn:microsoft.com/office/officeart/2005/8/layout/chart3"/>
    <dgm:cxn modelId="{28569E47-5E92-4D36-B014-20C6067E1620}" type="presOf" srcId="{48E82BDD-CD56-42E5-AF17-0F763E91BCEF}" destId="{509D60D3-3E10-4760-B854-B01DF54D80D9}" srcOrd="1" destOrd="0" presId="urn:microsoft.com/office/officeart/2005/8/layout/chart3"/>
    <dgm:cxn modelId="{CC05F854-D416-444B-95FC-D069744DEF43}" srcId="{3C53E56C-CDC8-4E0A-A17E-0FF25F0E908E}" destId="{48E82BDD-CD56-42E5-AF17-0F763E91BCEF}" srcOrd="0" destOrd="0" parTransId="{73D0CD04-B5B3-445F-AE37-7E48F571855F}" sibTransId="{1E114A9C-4985-45D5-AFF0-349BE767D69E}"/>
    <dgm:cxn modelId="{E315857D-98AE-4D67-A535-0BC9399F22A4}" type="presParOf" srcId="{D12E33C0-1BC6-48B0-B94E-EFA2C6B44B08}" destId="{E6D96CAD-2593-47F9-98E6-CCB1F4BF4E45}" srcOrd="0" destOrd="0" presId="urn:microsoft.com/office/officeart/2005/8/layout/chart3"/>
    <dgm:cxn modelId="{5C51E000-6815-487D-BEE2-589EFF7657F8}" type="presParOf" srcId="{D12E33C0-1BC6-48B0-B94E-EFA2C6B44B08}" destId="{509D60D3-3E10-4760-B854-B01DF54D80D9}" srcOrd="1" destOrd="0" presId="urn:microsoft.com/office/officeart/2005/8/layout/chart3"/>
    <dgm:cxn modelId="{3117FA0C-0533-4B04-B1E7-B573C5DF636C}" type="presParOf" srcId="{D12E33C0-1BC6-48B0-B94E-EFA2C6B44B08}" destId="{A80590B9-97B3-4C12-9131-E15898F4B77D}" srcOrd="2" destOrd="0" presId="urn:microsoft.com/office/officeart/2005/8/layout/chart3"/>
    <dgm:cxn modelId="{9D19D0B9-4B0A-4672-B1B3-459877FE5E50}" type="presParOf" srcId="{D12E33C0-1BC6-48B0-B94E-EFA2C6B44B08}" destId="{3F48401E-E716-4E6D-954D-E2315650D353}" srcOrd="3" destOrd="0" presId="urn:microsoft.com/office/officeart/2005/8/layout/chart3"/>
    <dgm:cxn modelId="{7480F825-823D-47D9-AEF1-6911DA5D5693}" type="presParOf" srcId="{D12E33C0-1BC6-48B0-B94E-EFA2C6B44B08}" destId="{6D968462-5284-40FB-8D7F-CA421F709B20}" srcOrd="4" destOrd="0" presId="urn:microsoft.com/office/officeart/2005/8/layout/chart3"/>
    <dgm:cxn modelId="{B03D51C9-974A-4EA4-BA1B-0A67FDE4B797}" type="presParOf" srcId="{D12E33C0-1BC6-48B0-B94E-EFA2C6B44B08}" destId="{1E47A451-508B-4BF5-99A7-A0D167AA5F7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DIN Alternate Bold"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DIN Alternate Bold" charset="0"/>
              </a:defRPr>
            </a:lvl1pPr>
          </a:lstStyle>
          <a:p>
            <a:fld id="{592F349B-FD33-41BC-8F20-B1CF25556951}" type="datetimeFigureOut">
              <a:rPr lang="en-US" smtClean="0"/>
              <a:pPr/>
              <a:t>1/22/2018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DIN Alternate Bold"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DIN Alternate Bold" charset="0"/>
              </a:defRPr>
            </a:lvl1pPr>
          </a:lstStyle>
          <a:p>
            <a:fld id="{A8704E2F-B4D9-4F88-865B-E6ABF6AE8CA2}" type="slidenum">
              <a:rPr lang="en-US" smtClean="0"/>
              <a:pPr/>
              <a:t>‹#›</a:t>
            </a:fld>
            <a:endParaRPr lang="en-US" dirty="0"/>
          </a:p>
        </p:txBody>
      </p:sp>
    </p:spTree>
    <p:extLst>
      <p:ext uri="{BB962C8B-B14F-4D97-AF65-F5344CB8AC3E}">
        <p14:creationId xmlns:p14="http://schemas.microsoft.com/office/powerpoint/2010/main" val="162324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IN Alternate Bold" charset="0"/>
        <a:ea typeface="+mn-ea"/>
        <a:cs typeface="+mn-cs"/>
      </a:defRPr>
    </a:lvl1pPr>
    <a:lvl2pPr marL="457200" algn="l" defTabSz="914400" rtl="0" eaLnBrk="1" latinLnBrk="0" hangingPunct="1">
      <a:defRPr sz="1200" kern="1200">
        <a:solidFill>
          <a:schemeClr val="tx1"/>
        </a:solidFill>
        <a:latin typeface="DIN Alternate Bold" charset="0"/>
        <a:ea typeface="+mn-ea"/>
        <a:cs typeface="+mn-cs"/>
      </a:defRPr>
    </a:lvl2pPr>
    <a:lvl3pPr marL="914400" algn="l" defTabSz="914400" rtl="0" eaLnBrk="1" latinLnBrk="0" hangingPunct="1">
      <a:defRPr sz="1200" kern="1200">
        <a:solidFill>
          <a:schemeClr val="tx1"/>
        </a:solidFill>
        <a:latin typeface="DIN Alternate Bold" charset="0"/>
        <a:ea typeface="+mn-ea"/>
        <a:cs typeface="+mn-cs"/>
      </a:defRPr>
    </a:lvl3pPr>
    <a:lvl4pPr marL="1371600" algn="l" defTabSz="914400" rtl="0" eaLnBrk="1" latinLnBrk="0" hangingPunct="1">
      <a:defRPr sz="1200" kern="1200">
        <a:solidFill>
          <a:schemeClr val="tx1"/>
        </a:solidFill>
        <a:latin typeface="DIN Alternate Bold" charset="0"/>
        <a:ea typeface="+mn-ea"/>
        <a:cs typeface="+mn-cs"/>
      </a:defRPr>
    </a:lvl4pPr>
    <a:lvl5pPr marL="1828800" algn="l" defTabSz="914400" rtl="0" eaLnBrk="1" latinLnBrk="0" hangingPunct="1">
      <a:defRPr sz="1200" kern="1200">
        <a:solidFill>
          <a:schemeClr val="tx1"/>
        </a:solidFill>
        <a:latin typeface="DIN Alternate Bol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04E2F-B4D9-4F88-865B-E6ABF6AE8CA2}" type="slidenum">
              <a:rPr lang="en-US" smtClean="0"/>
              <a:pPr/>
              <a:t>1</a:t>
            </a:fld>
            <a:endParaRPr lang="en-US" dirty="0"/>
          </a:p>
        </p:txBody>
      </p:sp>
    </p:spTree>
    <p:extLst>
      <p:ext uri="{BB962C8B-B14F-4D97-AF65-F5344CB8AC3E}">
        <p14:creationId xmlns:p14="http://schemas.microsoft.com/office/powerpoint/2010/main" val="127495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4AD098-E281-440A-B2A1-45EB54BC3C6C}" type="slidenum">
              <a:rPr lang="en-US" smtClean="0"/>
              <a:pPr/>
              <a:t>3</a:t>
            </a:fld>
            <a:endParaRPr lang="en-US"/>
          </a:p>
        </p:txBody>
      </p:sp>
    </p:spTree>
    <p:extLst>
      <p:ext uri="{BB962C8B-B14F-4D97-AF65-F5344CB8AC3E}">
        <p14:creationId xmlns:p14="http://schemas.microsoft.com/office/powerpoint/2010/main" val="8201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Where things are ultimately heading</a:t>
            </a:r>
          </a:p>
          <a:p>
            <a:endParaRPr lang="en-US" dirty="0"/>
          </a:p>
          <a:p>
            <a:r>
              <a:rPr lang="en-US" dirty="0"/>
              <a:t>Currently, not</a:t>
            </a:r>
            <a:r>
              <a:rPr lang="en-US" baseline="0" dirty="0"/>
              <a:t> account for maintain control, health problems, etc. </a:t>
            </a:r>
          </a:p>
          <a:p>
            <a:endParaRPr lang="en-US" baseline="0" dirty="0"/>
          </a:p>
          <a:p>
            <a:r>
              <a:rPr lang="en-US" baseline="0" dirty="0"/>
              <a:t>Not all tools</a:t>
            </a:r>
            <a:endParaRPr lang="en-US" dirty="0"/>
          </a:p>
        </p:txBody>
      </p:sp>
      <p:sp>
        <p:nvSpPr>
          <p:cNvPr id="4" name="Slide Number Placeholder 3"/>
          <p:cNvSpPr>
            <a:spLocks noGrp="1"/>
          </p:cNvSpPr>
          <p:nvPr>
            <p:ph type="sldNum" sz="quarter" idx="10"/>
          </p:nvPr>
        </p:nvSpPr>
        <p:spPr>
          <a:xfrm>
            <a:off x="3884291" y="8684684"/>
            <a:ext cx="2972540" cy="457200"/>
          </a:xfrm>
          <a:prstGeom prst="rect">
            <a:avLst/>
          </a:prstGeom>
        </p:spPr>
        <p:txBody>
          <a:bodyPr/>
          <a:lstStyle/>
          <a:p>
            <a:fld id="{B14AD098-E281-440A-B2A1-45EB54BC3C6C}" type="slidenum">
              <a:rPr lang="en-US" smtClean="0"/>
              <a:pPr/>
              <a:t>6</a:t>
            </a:fld>
            <a:endParaRPr lang="en-US"/>
          </a:p>
        </p:txBody>
      </p:sp>
    </p:spTree>
    <p:extLst>
      <p:ext uri="{BB962C8B-B14F-4D97-AF65-F5344CB8AC3E}">
        <p14:creationId xmlns:p14="http://schemas.microsoft.com/office/powerpoint/2010/main" val="243994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4AD098-E281-440A-B2A1-45EB54BC3C6C}" type="slidenum">
              <a:rPr lang="en-US" smtClean="0"/>
              <a:pPr/>
              <a:t>14</a:t>
            </a:fld>
            <a:endParaRPr lang="en-US"/>
          </a:p>
        </p:txBody>
      </p:sp>
    </p:spTree>
    <p:extLst>
      <p:ext uri="{BB962C8B-B14F-4D97-AF65-F5344CB8AC3E}">
        <p14:creationId xmlns:p14="http://schemas.microsoft.com/office/powerpoint/2010/main" val="316011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a:t>
            </a:r>
            <a:r>
              <a:rPr lang="en-US" baseline="0" dirty="0"/>
              <a:t> premium</a:t>
            </a:r>
            <a:endParaRPr lang="en-US" dirty="0"/>
          </a:p>
        </p:txBody>
      </p:sp>
      <p:sp>
        <p:nvSpPr>
          <p:cNvPr id="4" name="Slide Number Placeholder 3"/>
          <p:cNvSpPr>
            <a:spLocks noGrp="1"/>
          </p:cNvSpPr>
          <p:nvPr>
            <p:ph type="sldNum" sz="quarter" idx="10"/>
          </p:nvPr>
        </p:nvSpPr>
        <p:spPr/>
        <p:txBody>
          <a:bodyPr/>
          <a:lstStyle/>
          <a:p>
            <a:fld id="{A8704E2F-B4D9-4F88-865B-E6ABF6AE8CA2}" type="slidenum">
              <a:rPr lang="en-US" smtClean="0"/>
              <a:pPr/>
              <a:t>17</a:t>
            </a:fld>
            <a:endParaRPr lang="en-US" dirty="0"/>
          </a:p>
        </p:txBody>
      </p:sp>
    </p:spTree>
    <p:extLst>
      <p:ext uri="{BB962C8B-B14F-4D97-AF65-F5344CB8AC3E}">
        <p14:creationId xmlns:p14="http://schemas.microsoft.com/office/powerpoint/2010/main" val="150417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29599AC-CD18-4F14-B469-B034D02387DF}" type="slidenum">
              <a:rPr lang="en-US" smtClean="0"/>
              <a:pPr/>
              <a:t>18</a:t>
            </a:fld>
            <a:endParaRPr lang="en-US"/>
          </a:p>
        </p:txBody>
      </p:sp>
    </p:spTree>
    <p:extLst>
      <p:ext uri="{BB962C8B-B14F-4D97-AF65-F5344CB8AC3E}">
        <p14:creationId xmlns:p14="http://schemas.microsoft.com/office/powerpoint/2010/main" val="65195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4AD098-E281-440A-B2A1-45EB54BC3C6C}" type="slidenum">
              <a:rPr lang="en-US" smtClean="0"/>
              <a:pPr/>
              <a:t>25</a:t>
            </a:fld>
            <a:endParaRPr lang="en-US"/>
          </a:p>
        </p:txBody>
      </p:sp>
    </p:spTree>
    <p:extLst>
      <p:ext uri="{BB962C8B-B14F-4D97-AF65-F5344CB8AC3E}">
        <p14:creationId xmlns:p14="http://schemas.microsoft.com/office/powerpoint/2010/main" val="330610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2F54F5-57EC-4AFC-9D64-68141EADC2F6}"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119066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F54F5-57EC-4AFC-9D64-68141EADC2F6}"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18585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F54F5-57EC-4AFC-9D64-68141EADC2F6}"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23574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20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4_Title Slide">
    <p:spTree>
      <p:nvGrpSpPr>
        <p:cNvPr id="1" name=""/>
        <p:cNvGrpSpPr/>
        <p:nvPr/>
      </p:nvGrpSpPr>
      <p:grpSpPr>
        <a:xfrm>
          <a:off x="0" y="0"/>
          <a:ext cx="0" cy="0"/>
          <a:chOff x="0" y="0"/>
          <a:chExt cx="0" cy="0"/>
        </a:xfrm>
      </p:grpSpPr>
      <p:sp>
        <p:nvSpPr>
          <p:cNvPr id="2" name="그림 개체 틀 3"/>
          <p:cNvSpPr>
            <a:spLocks noGrp="1"/>
          </p:cNvSpPr>
          <p:nvPr>
            <p:ph type="pic" sz="quarter" idx="18" hasCustomPrompt="1"/>
          </p:nvPr>
        </p:nvSpPr>
        <p:spPr>
          <a:xfrm>
            <a:off x="0" y="-2"/>
            <a:ext cx="12161520" cy="68580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42735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그림 개체 틀 3"/>
          <p:cNvSpPr>
            <a:spLocks noGrp="1"/>
          </p:cNvSpPr>
          <p:nvPr>
            <p:ph type="pic" sz="quarter" idx="20" hasCustomPrompt="1"/>
          </p:nvPr>
        </p:nvSpPr>
        <p:spPr>
          <a:xfrm>
            <a:off x="1021977" y="1465641"/>
            <a:ext cx="2136162" cy="208318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cxnSp>
        <p:nvCxnSpPr>
          <p:cNvPr id="4" name="Straight Connector 3"/>
          <p:cNvCxnSpPr/>
          <p:nvPr/>
        </p:nvCxnSpPr>
        <p:spPr>
          <a:xfrm flipH="1">
            <a:off x="1010532" y="3579557"/>
            <a:ext cx="10277313" cy="0"/>
          </a:xfrm>
          <a:prstGeom prst="line">
            <a:avLst/>
          </a:prstGeom>
          <a:ln w="635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391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8" name="그림 개체 틀 3"/>
          <p:cNvSpPr>
            <a:spLocks noGrp="1"/>
          </p:cNvSpPr>
          <p:nvPr>
            <p:ph type="pic" sz="quarter" idx="18" hasCustomPrompt="1"/>
          </p:nvPr>
        </p:nvSpPr>
        <p:spPr>
          <a:xfrm>
            <a:off x="5633058" y="960326"/>
            <a:ext cx="5662471" cy="273569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9" name="그림 개체 틀 3"/>
          <p:cNvSpPr>
            <a:spLocks noGrp="1"/>
          </p:cNvSpPr>
          <p:nvPr>
            <p:ph type="pic" sz="quarter" idx="19" hasCustomPrompt="1"/>
          </p:nvPr>
        </p:nvSpPr>
        <p:spPr>
          <a:xfrm>
            <a:off x="5633058" y="3755482"/>
            <a:ext cx="3710727" cy="233795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0" name="그림 개체 틀 3"/>
          <p:cNvSpPr>
            <a:spLocks noGrp="1"/>
          </p:cNvSpPr>
          <p:nvPr>
            <p:ph type="pic" sz="quarter" idx="20" hasCustomPrompt="1"/>
          </p:nvPr>
        </p:nvSpPr>
        <p:spPr>
          <a:xfrm>
            <a:off x="9420625" y="3755482"/>
            <a:ext cx="1874904" cy="233795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272796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sp>
        <p:nvSpPr>
          <p:cNvPr id="8" name="그림 개체 틀 3"/>
          <p:cNvSpPr>
            <a:spLocks noGrp="1"/>
          </p:cNvSpPr>
          <p:nvPr>
            <p:ph type="pic" sz="quarter" idx="18" hasCustomPrompt="1"/>
          </p:nvPr>
        </p:nvSpPr>
        <p:spPr>
          <a:xfrm>
            <a:off x="0" y="-1"/>
            <a:ext cx="12161520" cy="23042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45288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bg1"/>
                </a:solidFill>
                <a:latin typeface="DIN Alternate Bold" charset="0"/>
                <a:ea typeface="DIN Alternate Bold" charset="0"/>
                <a:cs typeface="DIN Alternate Bold" charset="0"/>
              </a:defRPr>
            </a:lvl1pPr>
          </a:lstStyle>
          <a:p>
            <a:r>
              <a:rPr lang="en-US" dirty="0"/>
              <a:t>CLICK TO EDIT MASTER TITLE</a:t>
            </a:r>
          </a:p>
        </p:txBody>
      </p:sp>
      <p:cxnSp>
        <p:nvCxnSpPr>
          <p:cNvPr id="3" name="Straight Connector 2"/>
          <p:cNvCxnSpPr/>
          <p:nvPr/>
        </p:nvCxnSpPr>
        <p:spPr>
          <a:xfrm flipH="1">
            <a:off x="1010532" y="705420"/>
            <a:ext cx="43496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5628252" y="705420"/>
            <a:ext cx="5649348"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5285232" y="275652"/>
            <a:ext cx="749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631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4" name="그림 개체 틀 3"/>
          <p:cNvSpPr>
            <a:spLocks noGrp="1"/>
          </p:cNvSpPr>
          <p:nvPr>
            <p:ph type="pic" sz="quarter" idx="21" hasCustomPrompt="1"/>
          </p:nvPr>
        </p:nvSpPr>
        <p:spPr>
          <a:xfrm>
            <a:off x="6546476" y="1463246"/>
            <a:ext cx="3900543" cy="293349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26401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3" name="그림 개체 틀 3"/>
          <p:cNvSpPr>
            <a:spLocks noGrp="1"/>
          </p:cNvSpPr>
          <p:nvPr>
            <p:ph type="pic" sz="quarter" idx="20" hasCustomPrompt="1"/>
          </p:nvPr>
        </p:nvSpPr>
        <p:spPr>
          <a:xfrm>
            <a:off x="9420625" y="2979394"/>
            <a:ext cx="1874904" cy="12775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4" name="그림 개체 틀 3"/>
          <p:cNvSpPr>
            <a:spLocks noGrp="1"/>
          </p:cNvSpPr>
          <p:nvPr>
            <p:ph type="pic" sz="quarter" idx="21" hasCustomPrompt="1"/>
          </p:nvPr>
        </p:nvSpPr>
        <p:spPr>
          <a:xfrm>
            <a:off x="9420625" y="4800509"/>
            <a:ext cx="1874904" cy="12775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20446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F54F5-57EC-4AFC-9D64-68141EADC2F6}"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1336092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7_Title Slide">
    <p:spTree>
      <p:nvGrpSpPr>
        <p:cNvPr id="1" name=""/>
        <p:cNvGrpSpPr/>
        <p:nvPr/>
      </p:nvGrpSpPr>
      <p:grpSpPr>
        <a:xfrm>
          <a:off x="0" y="0"/>
          <a:ext cx="0" cy="0"/>
          <a:chOff x="0" y="0"/>
          <a:chExt cx="0" cy="0"/>
        </a:xfrm>
      </p:grpSpPr>
      <p:sp>
        <p:nvSpPr>
          <p:cNvPr id="3" name="그림 개체 틀 3"/>
          <p:cNvSpPr>
            <a:spLocks noGrp="1"/>
          </p:cNvSpPr>
          <p:nvPr>
            <p:ph type="pic" sz="quarter" idx="20" hasCustomPrompt="1"/>
          </p:nvPr>
        </p:nvSpPr>
        <p:spPr>
          <a:xfrm>
            <a:off x="9420625" y="2887186"/>
            <a:ext cx="1874904" cy="12775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4" name="그림 개체 틀 3"/>
          <p:cNvSpPr>
            <a:spLocks noGrp="1"/>
          </p:cNvSpPr>
          <p:nvPr>
            <p:ph type="pic" sz="quarter" idx="21" hasCustomPrompt="1"/>
          </p:nvPr>
        </p:nvSpPr>
        <p:spPr>
          <a:xfrm>
            <a:off x="9420625" y="4708301"/>
            <a:ext cx="1874904" cy="12775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5" name="그림 개체 틀 3"/>
          <p:cNvSpPr>
            <a:spLocks noGrp="1"/>
          </p:cNvSpPr>
          <p:nvPr>
            <p:ph type="pic" sz="quarter" idx="22" hasCustomPrompt="1"/>
          </p:nvPr>
        </p:nvSpPr>
        <p:spPr>
          <a:xfrm>
            <a:off x="9420625" y="1066071"/>
            <a:ext cx="1874904" cy="12775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21035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3" name="그림 개체 틀 3"/>
          <p:cNvSpPr>
            <a:spLocks noGrp="1"/>
          </p:cNvSpPr>
          <p:nvPr>
            <p:ph type="pic" sz="quarter" idx="20" hasCustomPrompt="1"/>
          </p:nvPr>
        </p:nvSpPr>
        <p:spPr>
          <a:xfrm>
            <a:off x="1021976" y="2312894"/>
            <a:ext cx="3258031" cy="185185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6" name="그림 개체 틀 3"/>
          <p:cNvSpPr>
            <a:spLocks noGrp="1"/>
          </p:cNvSpPr>
          <p:nvPr>
            <p:ph type="pic" sz="quarter" idx="21" hasCustomPrompt="1"/>
          </p:nvPr>
        </p:nvSpPr>
        <p:spPr>
          <a:xfrm>
            <a:off x="4520772" y="2312894"/>
            <a:ext cx="3258031" cy="185185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7" name="그림 개체 틀 3"/>
          <p:cNvSpPr>
            <a:spLocks noGrp="1"/>
          </p:cNvSpPr>
          <p:nvPr>
            <p:ph type="pic" sz="quarter" idx="22" hasCustomPrompt="1"/>
          </p:nvPr>
        </p:nvSpPr>
        <p:spPr>
          <a:xfrm>
            <a:off x="8019569" y="2312894"/>
            <a:ext cx="3258031" cy="185185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40610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spTree>
    <p:extLst>
      <p:ext uri="{BB962C8B-B14F-4D97-AF65-F5344CB8AC3E}">
        <p14:creationId xmlns:p14="http://schemas.microsoft.com/office/powerpoint/2010/main" val="738393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53_Title Slide">
    <p:spTree>
      <p:nvGrpSpPr>
        <p:cNvPr id="1" name=""/>
        <p:cNvGrpSpPr/>
        <p:nvPr/>
      </p:nvGrpSpPr>
      <p:grpSpPr>
        <a:xfrm>
          <a:off x="0" y="0"/>
          <a:ext cx="0" cy="0"/>
          <a:chOff x="0" y="0"/>
          <a:chExt cx="0" cy="0"/>
        </a:xfrm>
      </p:grpSpPr>
      <p:sp>
        <p:nvSpPr>
          <p:cNvPr id="2" name="그림 개체 틀 3"/>
          <p:cNvSpPr>
            <a:spLocks noGrp="1"/>
          </p:cNvSpPr>
          <p:nvPr>
            <p:ph type="pic" sz="quarter" idx="16" hasCustomPrompt="1"/>
          </p:nvPr>
        </p:nvSpPr>
        <p:spPr>
          <a:xfrm>
            <a:off x="0" y="0"/>
            <a:ext cx="12192000"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DIN Alternate Bold" charset="0"/>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Tree>
    <p:extLst>
      <p:ext uri="{BB962C8B-B14F-4D97-AF65-F5344CB8AC3E}">
        <p14:creationId xmlns:p14="http://schemas.microsoft.com/office/powerpoint/2010/main" val="1983614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4" name="그림 개체 틀 3"/>
          <p:cNvSpPr>
            <a:spLocks noGrp="1"/>
          </p:cNvSpPr>
          <p:nvPr>
            <p:ph type="pic" sz="quarter" idx="20" hasCustomPrompt="1"/>
          </p:nvPr>
        </p:nvSpPr>
        <p:spPr>
          <a:xfrm>
            <a:off x="5640081" y="960326"/>
            <a:ext cx="297372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7" name="그림 개체 틀 3"/>
          <p:cNvSpPr>
            <a:spLocks noGrp="1"/>
          </p:cNvSpPr>
          <p:nvPr>
            <p:ph type="pic" sz="quarter" idx="21" hasCustomPrompt="1"/>
          </p:nvPr>
        </p:nvSpPr>
        <p:spPr>
          <a:xfrm>
            <a:off x="5640081" y="2746864"/>
            <a:ext cx="297372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8" name="그림 개체 틀 3"/>
          <p:cNvSpPr>
            <a:spLocks noGrp="1"/>
          </p:cNvSpPr>
          <p:nvPr>
            <p:ph type="pic" sz="quarter" idx="22" hasCustomPrompt="1"/>
          </p:nvPr>
        </p:nvSpPr>
        <p:spPr>
          <a:xfrm>
            <a:off x="5640081" y="4533402"/>
            <a:ext cx="297372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291554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5_Title Slide">
    <p:spTree>
      <p:nvGrpSpPr>
        <p:cNvPr id="1" name=""/>
        <p:cNvGrpSpPr/>
        <p:nvPr/>
      </p:nvGrpSpPr>
      <p:grpSpPr>
        <a:xfrm>
          <a:off x="0" y="0"/>
          <a:ext cx="0" cy="0"/>
          <a:chOff x="0" y="0"/>
          <a:chExt cx="0" cy="0"/>
        </a:xfrm>
      </p:grpSpPr>
      <p:cxnSp>
        <p:nvCxnSpPr>
          <p:cNvPr id="5" name="Straight Connector 4"/>
          <p:cNvCxnSpPr/>
          <p:nvPr/>
        </p:nvCxnSpPr>
        <p:spPr>
          <a:xfrm flipH="1">
            <a:off x="8367913" y="705420"/>
            <a:ext cx="2909687"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1021977" y="705420"/>
            <a:ext cx="6900262"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3" name="그림 개체 틀 3"/>
          <p:cNvSpPr>
            <a:spLocks noGrp="1"/>
          </p:cNvSpPr>
          <p:nvPr>
            <p:ph type="pic" sz="quarter" idx="20" hasCustomPrompt="1"/>
          </p:nvPr>
        </p:nvSpPr>
        <p:spPr>
          <a:xfrm>
            <a:off x="1021977" y="960326"/>
            <a:ext cx="2259105" cy="258201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9" name="그림 개체 틀 3"/>
          <p:cNvSpPr>
            <a:spLocks noGrp="1"/>
          </p:cNvSpPr>
          <p:nvPr>
            <p:ph type="pic" sz="quarter" idx="21" hasCustomPrompt="1"/>
          </p:nvPr>
        </p:nvSpPr>
        <p:spPr>
          <a:xfrm>
            <a:off x="3342556" y="960326"/>
            <a:ext cx="2259105" cy="258201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2" name="그림 개체 틀 3"/>
          <p:cNvSpPr>
            <a:spLocks noGrp="1"/>
          </p:cNvSpPr>
          <p:nvPr>
            <p:ph type="pic" sz="quarter" idx="22" hasCustomPrompt="1"/>
          </p:nvPr>
        </p:nvSpPr>
        <p:spPr>
          <a:xfrm>
            <a:off x="1021977" y="3596127"/>
            <a:ext cx="2259105" cy="258201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3" name="그림 개체 틀 3"/>
          <p:cNvSpPr>
            <a:spLocks noGrp="1"/>
          </p:cNvSpPr>
          <p:nvPr>
            <p:ph type="pic" sz="quarter" idx="23" hasCustomPrompt="1"/>
          </p:nvPr>
        </p:nvSpPr>
        <p:spPr>
          <a:xfrm>
            <a:off x="3342556" y="3596127"/>
            <a:ext cx="2259105" cy="258201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4" name="그림 개체 틀 3"/>
          <p:cNvSpPr>
            <a:spLocks noGrp="1"/>
          </p:cNvSpPr>
          <p:nvPr>
            <p:ph type="pic" sz="quarter" idx="24" hasCustomPrompt="1"/>
          </p:nvPr>
        </p:nvSpPr>
        <p:spPr>
          <a:xfrm>
            <a:off x="5663135" y="3596127"/>
            <a:ext cx="2259105" cy="258201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5" name="그림 개체 틀 3"/>
          <p:cNvSpPr>
            <a:spLocks noGrp="1"/>
          </p:cNvSpPr>
          <p:nvPr>
            <p:ph type="pic" sz="quarter" idx="25" hasCustomPrompt="1"/>
          </p:nvPr>
        </p:nvSpPr>
        <p:spPr>
          <a:xfrm>
            <a:off x="5663134" y="960326"/>
            <a:ext cx="2259105" cy="258201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8" name="Title 1"/>
          <p:cNvSpPr>
            <a:spLocks noGrp="1"/>
          </p:cNvSpPr>
          <p:nvPr>
            <p:ph type="title" hasCustomPrompt="1"/>
          </p:nvPr>
        </p:nvSpPr>
        <p:spPr>
          <a:xfrm>
            <a:off x="8367912" y="960326"/>
            <a:ext cx="2909687"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77" y="264535"/>
            <a:ext cx="3488389" cy="337740"/>
          </a:xfrm>
          <a:prstGeom prst="rect">
            <a:avLst/>
          </a:prstGeom>
        </p:spPr>
      </p:pic>
    </p:spTree>
    <p:extLst>
      <p:ext uri="{BB962C8B-B14F-4D97-AF65-F5344CB8AC3E}">
        <p14:creationId xmlns:p14="http://schemas.microsoft.com/office/powerpoint/2010/main" val="1655035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6_Title Slide">
    <p:bg>
      <p:bgPr>
        <a:solidFill>
          <a:schemeClr val="tx1"/>
        </a:solidFill>
        <a:effectLst/>
      </p:bgPr>
    </p:bg>
    <p:spTree>
      <p:nvGrpSpPr>
        <p:cNvPr id="1" name=""/>
        <p:cNvGrpSpPr/>
        <p:nvPr/>
      </p:nvGrpSpPr>
      <p:grpSpPr>
        <a:xfrm>
          <a:off x="0" y="0"/>
          <a:ext cx="0" cy="0"/>
          <a:chOff x="0" y="0"/>
          <a:chExt cx="0" cy="0"/>
        </a:xfrm>
      </p:grpSpPr>
      <p:cxnSp>
        <p:nvCxnSpPr>
          <p:cNvPr id="3" name="Straight Connector 2"/>
          <p:cNvCxnSpPr/>
          <p:nvPr/>
        </p:nvCxnSpPr>
        <p:spPr>
          <a:xfrm flipH="1">
            <a:off x="1010532" y="705420"/>
            <a:ext cx="4349612"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5628252" y="705420"/>
            <a:ext cx="5649348"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5285232" y="275652"/>
            <a:ext cx="74912"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accent1"/>
                </a:solidFill>
                <a:latin typeface="DIN Alternate Bold" charset="0"/>
                <a:ea typeface="DIN Alternate Bold" charset="0"/>
                <a:cs typeface="DIN Alternate Bold" charset="0"/>
              </a:defRPr>
            </a:lvl1pPr>
          </a:lstStyle>
          <a:p>
            <a:r>
              <a:rPr lang="en-US" dirty="0"/>
              <a:t>CLICK TO EDIT MASTER TITLE</a:t>
            </a:r>
          </a:p>
        </p:txBody>
      </p:sp>
      <p:sp>
        <p:nvSpPr>
          <p:cNvPr id="7" name="Slide Number Placeholder 5"/>
          <p:cNvSpPr txBox="1">
            <a:spLocks/>
          </p:cNvSpPr>
          <p:nvPr/>
        </p:nvSpPr>
        <p:spPr>
          <a:xfrm>
            <a:off x="4996444" y="346554"/>
            <a:ext cx="50442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5241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32_Title Slide">
    <p:spTree>
      <p:nvGrpSpPr>
        <p:cNvPr id="1" name=""/>
        <p:cNvGrpSpPr/>
        <p:nvPr/>
      </p:nvGrpSpPr>
      <p:grpSpPr>
        <a:xfrm>
          <a:off x="0" y="0"/>
          <a:ext cx="0" cy="0"/>
          <a:chOff x="0" y="0"/>
          <a:chExt cx="0" cy="0"/>
        </a:xfrm>
      </p:grpSpPr>
      <p:sp>
        <p:nvSpPr>
          <p:cNvPr id="2" name="그림 개체 틀 3"/>
          <p:cNvSpPr>
            <a:spLocks noGrp="1"/>
          </p:cNvSpPr>
          <p:nvPr>
            <p:ph type="pic" sz="quarter" idx="16" hasCustomPrompt="1"/>
          </p:nvPr>
        </p:nvSpPr>
        <p:spPr>
          <a:xfrm>
            <a:off x="0" y="0"/>
            <a:ext cx="12192000"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DIN Alternate Bold" charset="0"/>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Tree>
    <p:extLst>
      <p:ext uri="{BB962C8B-B14F-4D97-AF65-F5344CB8AC3E}">
        <p14:creationId xmlns:p14="http://schemas.microsoft.com/office/powerpoint/2010/main" val="1372261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9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3" name="그림 개체 틀 3"/>
          <p:cNvSpPr>
            <a:spLocks noGrp="1"/>
          </p:cNvSpPr>
          <p:nvPr>
            <p:ph type="pic" sz="quarter" idx="21" hasCustomPrompt="1"/>
          </p:nvPr>
        </p:nvSpPr>
        <p:spPr>
          <a:xfrm>
            <a:off x="0" y="1869646"/>
            <a:ext cx="12192000" cy="293349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2073785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22_Title Slide">
    <p:spTree>
      <p:nvGrpSpPr>
        <p:cNvPr id="1" name=""/>
        <p:cNvGrpSpPr/>
        <p:nvPr/>
      </p:nvGrpSpPr>
      <p:grpSpPr>
        <a:xfrm>
          <a:off x="0" y="0"/>
          <a:ext cx="0" cy="0"/>
          <a:chOff x="0" y="0"/>
          <a:chExt cx="0" cy="0"/>
        </a:xfrm>
      </p:grpSpPr>
      <p:cxnSp>
        <p:nvCxnSpPr>
          <p:cNvPr id="5" name="Straight Connector 4"/>
          <p:cNvCxnSpPr/>
          <p:nvPr/>
        </p:nvCxnSpPr>
        <p:spPr>
          <a:xfrm flipH="1">
            <a:off x="8367913" y="705420"/>
            <a:ext cx="2909687"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1021977" y="705420"/>
            <a:ext cx="6900262"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p:nvSpPr>
        <p:spPr>
          <a:xfrm>
            <a:off x="10913900" y="346554"/>
            <a:ext cx="50442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itle 1"/>
          <p:cNvSpPr>
            <a:spLocks noGrp="1"/>
          </p:cNvSpPr>
          <p:nvPr>
            <p:ph type="title" hasCustomPrompt="1"/>
          </p:nvPr>
        </p:nvSpPr>
        <p:spPr>
          <a:xfrm>
            <a:off x="8367912" y="960326"/>
            <a:ext cx="2909687"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77" y="277316"/>
            <a:ext cx="3728189" cy="360957"/>
          </a:xfrm>
          <a:prstGeom prst="rect">
            <a:avLst/>
          </a:prstGeom>
        </p:spPr>
      </p:pic>
      <p:sp>
        <p:nvSpPr>
          <p:cNvPr id="15" name="그림 개체 틀 3"/>
          <p:cNvSpPr>
            <a:spLocks noGrp="1"/>
          </p:cNvSpPr>
          <p:nvPr>
            <p:ph type="pic" sz="quarter" idx="21" hasCustomPrompt="1"/>
          </p:nvPr>
        </p:nvSpPr>
        <p:spPr>
          <a:xfrm>
            <a:off x="1021977" y="960326"/>
            <a:ext cx="2136162" cy="208318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6" name="그림 개체 틀 3"/>
          <p:cNvSpPr>
            <a:spLocks noGrp="1"/>
          </p:cNvSpPr>
          <p:nvPr>
            <p:ph type="pic" sz="quarter" idx="22" hasCustomPrompt="1"/>
          </p:nvPr>
        </p:nvSpPr>
        <p:spPr>
          <a:xfrm>
            <a:off x="4238038" y="1867605"/>
            <a:ext cx="1205807" cy="11759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7" name="그림 개체 틀 3"/>
          <p:cNvSpPr>
            <a:spLocks noGrp="1"/>
          </p:cNvSpPr>
          <p:nvPr>
            <p:ph type="pic" sz="quarter" idx="23" hasCustomPrompt="1"/>
          </p:nvPr>
        </p:nvSpPr>
        <p:spPr>
          <a:xfrm>
            <a:off x="4238038" y="3298411"/>
            <a:ext cx="1205807" cy="11759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8" name="그림 개체 틀 3"/>
          <p:cNvSpPr>
            <a:spLocks noGrp="1"/>
          </p:cNvSpPr>
          <p:nvPr>
            <p:ph type="pic" sz="quarter" idx="24" hasCustomPrompt="1"/>
          </p:nvPr>
        </p:nvSpPr>
        <p:spPr>
          <a:xfrm>
            <a:off x="4238038" y="4729217"/>
            <a:ext cx="1205807" cy="11759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62897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F54F5-57EC-4AFC-9D64-68141EADC2F6}"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410228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23_Title Slide">
    <p:spTree>
      <p:nvGrpSpPr>
        <p:cNvPr id="1" name=""/>
        <p:cNvGrpSpPr/>
        <p:nvPr/>
      </p:nvGrpSpPr>
      <p:grpSpPr>
        <a:xfrm>
          <a:off x="0" y="0"/>
          <a:ext cx="0" cy="0"/>
          <a:chOff x="0" y="0"/>
          <a:chExt cx="0" cy="0"/>
        </a:xfrm>
      </p:grpSpPr>
      <p:cxnSp>
        <p:nvCxnSpPr>
          <p:cNvPr id="5" name="Straight Connector 4"/>
          <p:cNvCxnSpPr/>
          <p:nvPr/>
        </p:nvCxnSpPr>
        <p:spPr>
          <a:xfrm flipH="1">
            <a:off x="8367913" y="705420"/>
            <a:ext cx="2909687"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6" name="그림 개체 틀 3"/>
          <p:cNvSpPr>
            <a:spLocks noGrp="1"/>
          </p:cNvSpPr>
          <p:nvPr>
            <p:ph type="pic" sz="quarter" idx="22" hasCustomPrompt="1"/>
          </p:nvPr>
        </p:nvSpPr>
        <p:spPr>
          <a:xfrm>
            <a:off x="4238038" y="2105655"/>
            <a:ext cx="1205807" cy="11759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7" name="그림 개체 틀 3"/>
          <p:cNvSpPr>
            <a:spLocks noGrp="1"/>
          </p:cNvSpPr>
          <p:nvPr>
            <p:ph type="pic" sz="quarter" idx="23" hasCustomPrompt="1"/>
          </p:nvPr>
        </p:nvSpPr>
        <p:spPr>
          <a:xfrm>
            <a:off x="4238038" y="3536461"/>
            <a:ext cx="1205807" cy="11759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8" name="그림 개체 틀 3"/>
          <p:cNvSpPr>
            <a:spLocks noGrp="1"/>
          </p:cNvSpPr>
          <p:nvPr>
            <p:ph type="pic" sz="quarter" idx="24" hasCustomPrompt="1"/>
          </p:nvPr>
        </p:nvSpPr>
        <p:spPr>
          <a:xfrm>
            <a:off x="4238038" y="4967267"/>
            <a:ext cx="1205807" cy="11759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2" name="그림 개체 틀 3"/>
          <p:cNvSpPr>
            <a:spLocks noGrp="1"/>
          </p:cNvSpPr>
          <p:nvPr>
            <p:ph type="pic" sz="quarter" idx="25" hasCustomPrompt="1"/>
          </p:nvPr>
        </p:nvSpPr>
        <p:spPr>
          <a:xfrm>
            <a:off x="4238038" y="674849"/>
            <a:ext cx="1205807" cy="117590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894519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4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4" name="그림 개체 틀 3"/>
          <p:cNvSpPr>
            <a:spLocks noGrp="1"/>
          </p:cNvSpPr>
          <p:nvPr>
            <p:ph type="pic" sz="quarter" idx="20" hasCustomPrompt="1"/>
          </p:nvPr>
        </p:nvSpPr>
        <p:spPr>
          <a:xfrm>
            <a:off x="5640081" y="960326"/>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7" name="그림 개체 틀 3"/>
          <p:cNvSpPr>
            <a:spLocks noGrp="1"/>
          </p:cNvSpPr>
          <p:nvPr>
            <p:ph type="pic" sz="quarter" idx="21" hasCustomPrompt="1"/>
          </p:nvPr>
        </p:nvSpPr>
        <p:spPr>
          <a:xfrm>
            <a:off x="5640081" y="2746864"/>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8" name="그림 개체 틀 3"/>
          <p:cNvSpPr>
            <a:spLocks noGrp="1"/>
          </p:cNvSpPr>
          <p:nvPr>
            <p:ph type="pic" sz="quarter" idx="22" hasCustomPrompt="1"/>
          </p:nvPr>
        </p:nvSpPr>
        <p:spPr>
          <a:xfrm>
            <a:off x="5640081" y="453340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1" name="그림 개체 틀 3"/>
          <p:cNvSpPr>
            <a:spLocks noGrp="1"/>
          </p:cNvSpPr>
          <p:nvPr>
            <p:ph type="pic" sz="quarter" idx="23" hasCustomPrompt="1"/>
          </p:nvPr>
        </p:nvSpPr>
        <p:spPr>
          <a:xfrm>
            <a:off x="7545722" y="960326"/>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2" name="그림 개체 틀 3"/>
          <p:cNvSpPr>
            <a:spLocks noGrp="1"/>
          </p:cNvSpPr>
          <p:nvPr>
            <p:ph type="pic" sz="quarter" idx="24" hasCustomPrompt="1"/>
          </p:nvPr>
        </p:nvSpPr>
        <p:spPr>
          <a:xfrm>
            <a:off x="7545722" y="2746864"/>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3" name="그림 개체 틀 3"/>
          <p:cNvSpPr>
            <a:spLocks noGrp="1"/>
          </p:cNvSpPr>
          <p:nvPr>
            <p:ph type="pic" sz="quarter" idx="25" hasCustomPrompt="1"/>
          </p:nvPr>
        </p:nvSpPr>
        <p:spPr>
          <a:xfrm>
            <a:off x="7545722" y="453340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4" name="그림 개체 틀 3"/>
          <p:cNvSpPr>
            <a:spLocks noGrp="1"/>
          </p:cNvSpPr>
          <p:nvPr>
            <p:ph type="pic" sz="quarter" idx="26" hasCustomPrompt="1"/>
          </p:nvPr>
        </p:nvSpPr>
        <p:spPr>
          <a:xfrm>
            <a:off x="9451363" y="960326"/>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5" name="그림 개체 틀 3"/>
          <p:cNvSpPr>
            <a:spLocks noGrp="1"/>
          </p:cNvSpPr>
          <p:nvPr>
            <p:ph type="pic" sz="quarter" idx="27" hasCustomPrompt="1"/>
          </p:nvPr>
        </p:nvSpPr>
        <p:spPr>
          <a:xfrm>
            <a:off x="9451363" y="2746864"/>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6" name="그림 개체 틀 3"/>
          <p:cNvSpPr>
            <a:spLocks noGrp="1"/>
          </p:cNvSpPr>
          <p:nvPr>
            <p:ph type="pic" sz="quarter" idx="28" hasCustomPrompt="1"/>
          </p:nvPr>
        </p:nvSpPr>
        <p:spPr>
          <a:xfrm>
            <a:off x="9451363" y="453340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786039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5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4" name="그림 개체 틀 3"/>
          <p:cNvSpPr>
            <a:spLocks noGrp="1"/>
          </p:cNvSpPr>
          <p:nvPr>
            <p:ph type="pic" sz="quarter" idx="20" hasCustomPrompt="1"/>
          </p:nvPr>
        </p:nvSpPr>
        <p:spPr>
          <a:xfrm>
            <a:off x="1021977" y="2497133"/>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7" name="그림 개체 틀 3"/>
          <p:cNvSpPr>
            <a:spLocks noGrp="1"/>
          </p:cNvSpPr>
          <p:nvPr>
            <p:ph type="pic" sz="quarter" idx="21" hasCustomPrompt="1"/>
          </p:nvPr>
        </p:nvSpPr>
        <p:spPr>
          <a:xfrm>
            <a:off x="2858461"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1" name="그림 개체 틀 3"/>
          <p:cNvSpPr>
            <a:spLocks noGrp="1"/>
          </p:cNvSpPr>
          <p:nvPr>
            <p:ph type="pic" sz="quarter" idx="23" hasCustomPrompt="1"/>
          </p:nvPr>
        </p:nvSpPr>
        <p:spPr>
          <a:xfrm>
            <a:off x="4694945"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2" name="그림 개체 틀 3"/>
          <p:cNvSpPr>
            <a:spLocks noGrp="1"/>
          </p:cNvSpPr>
          <p:nvPr>
            <p:ph type="pic" sz="quarter" idx="24" hasCustomPrompt="1"/>
          </p:nvPr>
        </p:nvSpPr>
        <p:spPr>
          <a:xfrm>
            <a:off x="6531429"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3" name="그림 개체 틀 3"/>
          <p:cNvSpPr>
            <a:spLocks noGrp="1"/>
          </p:cNvSpPr>
          <p:nvPr>
            <p:ph type="pic" sz="quarter" idx="25" hasCustomPrompt="1"/>
          </p:nvPr>
        </p:nvSpPr>
        <p:spPr>
          <a:xfrm>
            <a:off x="8367913"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4" name="그림 개체 틀 3"/>
          <p:cNvSpPr>
            <a:spLocks noGrp="1"/>
          </p:cNvSpPr>
          <p:nvPr>
            <p:ph type="pic" sz="quarter" idx="26" hasCustomPrompt="1"/>
          </p:nvPr>
        </p:nvSpPr>
        <p:spPr>
          <a:xfrm>
            <a:off x="1021977" y="4202988"/>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5" name="그림 개체 틀 3"/>
          <p:cNvSpPr>
            <a:spLocks noGrp="1"/>
          </p:cNvSpPr>
          <p:nvPr>
            <p:ph type="pic" sz="quarter" idx="27" hasCustomPrompt="1"/>
          </p:nvPr>
        </p:nvSpPr>
        <p:spPr>
          <a:xfrm>
            <a:off x="2858461"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6" name="그림 개체 틀 3"/>
          <p:cNvSpPr>
            <a:spLocks noGrp="1"/>
          </p:cNvSpPr>
          <p:nvPr>
            <p:ph type="pic" sz="quarter" idx="28" hasCustomPrompt="1"/>
          </p:nvPr>
        </p:nvSpPr>
        <p:spPr>
          <a:xfrm>
            <a:off x="4694945"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7" name="그림 개체 틀 3"/>
          <p:cNvSpPr>
            <a:spLocks noGrp="1"/>
          </p:cNvSpPr>
          <p:nvPr>
            <p:ph type="pic" sz="quarter" idx="29" hasCustomPrompt="1"/>
          </p:nvPr>
        </p:nvSpPr>
        <p:spPr>
          <a:xfrm>
            <a:off x="6531429"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8" name="그림 개체 틀 3"/>
          <p:cNvSpPr>
            <a:spLocks noGrp="1"/>
          </p:cNvSpPr>
          <p:nvPr>
            <p:ph type="pic" sz="quarter" idx="30" hasCustomPrompt="1"/>
          </p:nvPr>
        </p:nvSpPr>
        <p:spPr>
          <a:xfrm>
            <a:off x="8367913"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931513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6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4" name="그림 개체 틀 3"/>
          <p:cNvSpPr>
            <a:spLocks noGrp="1"/>
          </p:cNvSpPr>
          <p:nvPr>
            <p:ph type="pic" sz="quarter" idx="20" hasCustomPrompt="1"/>
          </p:nvPr>
        </p:nvSpPr>
        <p:spPr>
          <a:xfrm>
            <a:off x="1021977" y="2497133"/>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1" name="그림 개체 틀 3"/>
          <p:cNvSpPr>
            <a:spLocks noGrp="1"/>
          </p:cNvSpPr>
          <p:nvPr>
            <p:ph type="pic" sz="quarter" idx="23" hasCustomPrompt="1"/>
          </p:nvPr>
        </p:nvSpPr>
        <p:spPr>
          <a:xfrm>
            <a:off x="3142770"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2" name="그림 개체 틀 3"/>
          <p:cNvSpPr>
            <a:spLocks noGrp="1"/>
          </p:cNvSpPr>
          <p:nvPr>
            <p:ph type="pic" sz="quarter" idx="24" hasCustomPrompt="1"/>
          </p:nvPr>
        </p:nvSpPr>
        <p:spPr>
          <a:xfrm>
            <a:off x="5263563"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3" name="그림 개체 틀 3"/>
          <p:cNvSpPr>
            <a:spLocks noGrp="1"/>
          </p:cNvSpPr>
          <p:nvPr>
            <p:ph type="pic" sz="quarter" idx="25" hasCustomPrompt="1"/>
          </p:nvPr>
        </p:nvSpPr>
        <p:spPr>
          <a:xfrm>
            <a:off x="7384356"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9" name="그림 개체 틀 3"/>
          <p:cNvSpPr>
            <a:spLocks noGrp="1"/>
          </p:cNvSpPr>
          <p:nvPr>
            <p:ph type="pic" sz="quarter" idx="26" hasCustomPrompt="1"/>
          </p:nvPr>
        </p:nvSpPr>
        <p:spPr>
          <a:xfrm>
            <a:off x="9505149"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605539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7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4" name="그림 개체 틀 3"/>
          <p:cNvSpPr>
            <a:spLocks noGrp="1"/>
          </p:cNvSpPr>
          <p:nvPr>
            <p:ph type="pic" sz="quarter" idx="20" hasCustomPrompt="1"/>
          </p:nvPr>
        </p:nvSpPr>
        <p:spPr>
          <a:xfrm>
            <a:off x="1021977" y="2497133"/>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2" name="그림 개체 틀 3"/>
          <p:cNvSpPr>
            <a:spLocks noGrp="1"/>
          </p:cNvSpPr>
          <p:nvPr>
            <p:ph type="pic" sz="quarter" idx="24" hasCustomPrompt="1"/>
          </p:nvPr>
        </p:nvSpPr>
        <p:spPr>
          <a:xfrm>
            <a:off x="5624713"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4" name="그림 개체 틀 3"/>
          <p:cNvSpPr>
            <a:spLocks noGrp="1"/>
          </p:cNvSpPr>
          <p:nvPr>
            <p:ph type="pic" sz="quarter" idx="26" hasCustomPrompt="1"/>
          </p:nvPr>
        </p:nvSpPr>
        <p:spPr>
          <a:xfrm>
            <a:off x="1021977" y="4202988"/>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7" name="그림 개체 틀 3"/>
          <p:cNvSpPr>
            <a:spLocks noGrp="1"/>
          </p:cNvSpPr>
          <p:nvPr>
            <p:ph type="pic" sz="quarter" idx="29" hasCustomPrompt="1"/>
          </p:nvPr>
        </p:nvSpPr>
        <p:spPr>
          <a:xfrm>
            <a:off x="5624713"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3" name="Rectangle 2"/>
          <p:cNvSpPr/>
          <p:nvPr/>
        </p:nvSpPr>
        <p:spPr>
          <a:xfrm>
            <a:off x="2804671" y="2497131"/>
            <a:ext cx="2566467" cy="1644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IN Alternate Bold" charset="0"/>
            </a:endParaRPr>
          </a:p>
        </p:txBody>
      </p:sp>
      <p:sp>
        <p:nvSpPr>
          <p:cNvPr id="19" name="Rectangle 18"/>
          <p:cNvSpPr/>
          <p:nvPr/>
        </p:nvSpPr>
        <p:spPr>
          <a:xfrm>
            <a:off x="2804671" y="4202986"/>
            <a:ext cx="2566467" cy="1644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IN Alternate Bold" charset="0"/>
            </a:endParaRPr>
          </a:p>
        </p:txBody>
      </p:sp>
      <p:sp>
        <p:nvSpPr>
          <p:cNvPr id="20" name="Rectangle 19"/>
          <p:cNvSpPr/>
          <p:nvPr/>
        </p:nvSpPr>
        <p:spPr>
          <a:xfrm>
            <a:off x="7407408" y="2497131"/>
            <a:ext cx="2566467" cy="1644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IN Alternate Bold" charset="0"/>
            </a:endParaRPr>
          </a:p>
        </p:txBody>
      </p:sp>
      <p:sp>
        <p:nvSpPr>
          <p:cNvPr id="22" name="Rectangle 21"/>
          <p:cNvSpPr/>
          <p:nvPr/>
        </p:nvSpPr>
        <p:spPr>
          <a:xfrm>
            <a:off x="7407408" y="4202986"/>
            <a:ext cx="2566467" cy="1644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IN Alternate Bold" charset="0"/>
            </a:endParaRPr>
          </a:p>
        </p:txBody>
      </p:sp>
    </p:spTree>
    <p:extLst>
      <p:ext uri="{BB962C8B-B14F-4D97-AF65-F5344CB8AC3E}">
        <p14:creationId xmlns:p14="http://schemas.microsoft.com/office/powerpoint/2010/main" val="1021784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8_Title Slide">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flipH="1">
            <a:off x="1010532" y="705420"/>
            <a:ext cx="43496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5628252" y="705420"/>
            <a:ext cx="5649348"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5285232" y="275652"/>
            <a:ext cx="749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 name="그림 개체 틀 3"/>
          <p:cNvSpPr>
            <a:spLocks noGrp="1"/>
          </p:cNvSpPr>
          <p:nvPr>
            <p:ph type="pic" sz="quarter" idx="20" hasCustomPrompt="1"/>
          </p:nvPr>
        </p:nvSpPr>
        <p:spPr>
          <a:xfrm>
            <a:off x="1021977" y="2022235"/>
            <a:ext cx="236668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7" name="그림 개체 틀 3"/>
          <p:cNvSpPr>
            <a:spLocks noGrp="1"/>
          </p:cNvSpPr>
          <p:nvPr>
            <p:ph type="pic" sz="quarter" idx="21" hasCustomPrompt="1"/>
          </p:nvPr>
        </p:nvSpPr>
        <p:spPr>
          <a:xfrm>
            <a:off x="3651624" y="2022235"/>
            <a:ext cx="236668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8"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bg1"/>
                </a:solidFill>
                <a:latin typeface="DIN Alternate Bold" charset="0"/>
                <a:ea typeface="DIN Alternate Bold" charset="0"/>
                <a:cs typeface="DIN Alternate Bold" charset="0"/>
              </a:defRPr>
            </a:lvl1pPr>
          </a:lstStyle>
          <a:p>
            <a:r>
              <a:rPr lang="en-US" dirty="0"/>
              <a:t>CLICK TO EDIT MASTER TITLE</a:t>
            </a:r>
          </a:p>
        </p:txBody>
      </p:sp>
      <p:sp>
        <p:nvSpPr>
          <p:cNvPr id="9" name="그림 개체 틀 3"/>
          <p:cNvSpPr>
            <a:spLocks noGrp="1"/>
          </p:cNvSpPr>
          <p:nvPr>
            <p:ph type="pic" sz="quarter" idx="22" hasCustomPrompt="1"/>
          </p:nvPr>
        </p:nvSpPr>
        <p:spPr>
          <a:xfrm>
            <a:off x="6281271" y="2022235"/>
            <a:ext cx="236668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0" name="그림 개체 틀 3"/>
          <p:cNvSpPr>
            <a:spLocks noGrp="1"/>
          </p:cNvSpPr>
          <p:nvPr>
            <p:ph type="pic" sz="quarter" idx="23" hasCustomPrompt="1"/>
          </p:nvPr>
        </p:nvSpPr>
        <p:spPr>
          <a:xfrm>
            <a:off x="8910918" y="2022235"/>
            <a:ext cx="236668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586235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9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3" name="그림 개체 틀 3"/>
          <p:cNvSpPr>
            <a:spLocks noGrp="1"/>
          </p:cNvSpPr>
          <p:nvPr>
            <p:ph type="pic" sz="quarter" idx="20" hasCustomPrompt="1"/>
          </p:nvPr>
        </p:nvSpPr>
        <p:spPr>
          <a:xfrm>
            <a:off x="1021977" y="2022235"/>
            <a:ext cx="4349162" cy="259586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2032894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31_Title Slide">
    <p:bg>
      <p:bgPr>
        <a:solidFill>
          <a:schemeClr val="bg1"/>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1" hasCustomPrompt="1"/>
          </p:nvPr>
        </p:nvSpPr>
        <p:spPr>
          <a:xfrm>
            <a:off x="0" y="0"/>
            <a:ext cx="12192000" cy="3712308"/>
          </a:xfrm>
          <a:pattFill prst="pct5">
            <a:fgClr>
              <a:schemeClr val="bg1">
                <a:lumMod val="65000"/>
              </a:schemeClr>
            </a:fgClr>
            <a:bgClr>
              <a:schemeClr val="bg1">
                <a:lumMod val="95000"/>
              </a:schemeClr>
            </a:bgClr>
          </a:pattFill>
        </p:spPr>
        <p:txBody>
          <a:bodyPr anchor="ctr">
            <a:normAutofit/>
          </a:bodyPr>
          <a:lstStyle>
            <a:lvl1pPr marL="0" indent="0" algn="ctr">
              <a:buNone/>
              <a:defRPr sz="1800" baseline="0">
                <a:latin typeface="Bebas Neue Regular" panose="00000500000000000000" pitchFamily="2" charset="0"/>
              </a:defRPr>
            </a:lvl1pPr>
          </a:lstStyle>
          <a:p>
            <a:r>
              <a:rPr lang="en-US" dirty="0"/>
              <a:t>Insert Image</a:t>
            </a:r>
          </a:p>
        </p:txBody>
      </p:sp>
      <p:sp>
        <p:nvSpPr>
          <p:cNvPr id="16" name="Picture Placeholder 2"/>
          <p:cNvSpPr>
            <a:spLocks noGrp="1"/>
          </p:cNvSpPr>
          <p:nvPr>
            <p:ph type="pic" sz="quarter" idx="12" hasCustomPrompt="1"/>
          </p:nvPr>
        </p:nvSpPr>
        <p:spPr>
          <a:xfrm>
            <a:off x="4249314" y="3263333"/>
            <a:ext cx="2049886" cy="1550944"/>
          </a:xfrm>
          <a:pattFill prst="pct5">
            <a:fgClr>
              <a:schemeClr val="bg1">
                <a:lumMod val="65000"/>
              </a:schemeClr>
            </a:fgClr>
            <a:bgClr>
              <a:schemeClr val="bg1">
                <a:lumMod val="95000"/>
              </a:schemeClr>
            </a:bgClr>
          </a:pattFill>
        </p:spPr>
        <p:txBody>
          <a:bodyPr anchor="ctr">
            <a:normAutofit/>
          </a:bodyPr>
          <a:lstStyle>
            <a:lvl1pPr marL="0" indent="0" algn="ctr">
              <a:buNone/>
              <a:defRPr sz="1800" baseline="0">
                <a:latin typeface="Bebas Neue Regular" panose="00000500000000000000" pitchFamily="2" charset="0"/>
              </a:defRPr>
            </a:lvl1pPr>
          </a:lstStyle>
          <a:p>
            <a:r>
              <a:rPr lang="en-US" dirty="0"/>
              <a:t>Insert Image</a:t>
            </a:r>
          </a:p>
        </p:txBody>
      </p:sp>
      <p:sp>
        <p:nvSpPr>
          <p:cNvPr id="20" name="Picture Placeholder 2"/>
          <p:cNvSpPr>
            <a:spLocks noGrp="1"/>
          </p:cNvSpPr>
          <p:nvPr>
            <p:ph type="pic" sz="quarter" idx="13" hasCustomPrompt="1"/>
          </p:nvPr>
        </p:nvSpPr>
        <p:spPr>
          <a:xfrm>
            <a:off x="6813617" y="3263333"/>
            <a:ext cx="2049886" cy="1550944"/>
          </a:xfrm>
          <a:pattFill prst="pct5">
            <a:fgClr>
              <a:schemeClr val="bg1">
                <a:lumMod val="65000"/>
              </a:schemeClr>
            </a:fgClr>
            <a:bgClr>
              <a:schemeClr val="bg1">
                <a:lumMod val="95000"/>
              </a:schemeClr>
            </a:bgClr>
          </a:pattFill>
        </p:spPr>
        <p:txBody>
          <a:bodyPr anchor="ctr">
            <a:normAutofit/>
          </a:bodyPr>
          <a:lstStyle>
            <a:lvl1pPr marL="0" indent="0" algn="ctr">
              <a:buNone/>
              <a:defRPr sz="1800" baseline="0">
                <a:latin typeface="Bebas Neue Regular" panose="00000500000000000000" pitchFamily="2" charset="0"/>
              </a:defRPr>
            </a:lvl1pPr>
          </a:lstStyle>
          <a:p>
            <a:r>
              <a:rPr lang="en-US" dirty="0"/>
              <a:t>Insert Image</a:t>
            </a:r>
          </a:p>
        </p:txBody>
      </p:sp>
      <p:sp>
        <p:nvSpPr>
          <p:cNvPr id="25" name="Picture Placeholder 2"/>
          <p:cNvSpPr>
            <a:spLocks noGrp="1"/>
          </p:cNvSpPr>
          <p:nvPr>
            <p:ph type="pic" sz="quarter" idx="14" hasCustomPrompt="1"/>
          </p:nvPr>
        </p:nvSpPr>
        <p:spPr>
          <a:xfrm>
            <a:off x="9377920" y="3263333"/>
            <a:ext cx="2049886" cy="1550944"/>
          </a:xfrm>
          <a:pattFill prst="pct5">
            <a:fgClr>
              <a:schemeClr val="bg1">
                <a:lumMod val="65000"/>
              </a:schemeClr>
            </a:fgClr>
            <a:bgClr>
              <a:schemeClr val="bg1">
                <a:lumMod val="95000"/>
              </a:schemeClr>
            </a:bgClr>
          </a:pattFill>
        </p:spPr>
        <p:txBody>
          <a:bodyPr anchor="ctr">
            <a:normAutofit/>
          </a:bodyPr>
          <a:lstStyle>
            <a:lvl1pPr marL="0" indent="0" algn="ctr">
              <a:buNone/>
              <a:defRPr sz="1800" baseline="0">
                <a:latin typeface="Bebas Neue Regular" panose="00000500000000000000" pitchFamily="2" charset="0"/>
              </a:defRPr>
            </a:lvl1pPr>
          </a:lstStyle>
          <a:p>
            <a:r>
              <a:rPr lang="en-US" dirty="0"/>
              <a:t>Insert Image</a:t>
            </a:r>
          </a:p>
        </p:txBody>
      </p:sp>
    </p:spTree>
    <p:extLst>
      <p:ext uri="{BB962C8B-B14F-4D97-AF65-F5344CB8AC3E}">
        <p14:creationId xmlns:p14="http://schemas.microsoft.com/office/powerpoint/2010/main" val="1859031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3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bg1"/>
                </a:solidFill>
                <a:latin typeface="DIN Alternate Bold" charset="0"/>
                <a:ea typeface="DIN Alternate Bold" charset="0"/>
                <a:cs typeface="DIN Alternate Bold" charset="0"/>
              </a:defRPr>
            </a:lvl1pPr>
          </a:lstStyle>
          <a:p>
            <a:r>
              <a:rPr lang="en-US" dirty="0"/>
              <a:t>CLICK TO EDIT MASTER TITLE</a:t>
            </a:r>
          </a:p>
        </p:txBody>
      </p:sp>
      <p:cxnSp>
        <p:nvCxnSpPr>
          <p:cNvPr id="3" name="Straight Connector 2"/>
          <p:cNvCxnSpPr/>
          <p:nvPr/>
        </p:nvCxnSpPr>
        <p:spPr>
          <a:xfrm flipH="1">
            <a:off x="1010532" y="705420"/>
            <a:ext cx="43496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5628252" y="705420"/>
            <a:ext cx="5649348"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5285232" y="275652"/>
            <a:ext cx="749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 name="그림 개체 틀 3"/>
          <p:cNvSpPr>
            <a:spLocks noGrp="1"/>
          </p:cNvSpPr>
          <p:nvPr>
            <p:ph type="pic" sz="quarter" idx="20" hasCustomPrompt="1"/>
          </p:nvPr>
        </p:nvSpPr>
        <p:spPr>
          <a:xfrm>
            <a:off x="6378836" y="2441335"/>
            <a:ext cx="4296783" cy="269454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338299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
        <p:nvSpPr>
          <p:cNvPr id="16" name="그림 개체 틀 3"/>
          <p:cNvSpPr>
            <a:spLocks noGrp="1"/>
          </p:cNvSpPr>
          <p:nvPr>
            <p:ph type="pic" sz="quarter" idx="16" hasCustomPrompt="1"/>
          </p:nvPr>
        </p:nvSpPr>
        <p:spPr>
          <a:xfrm>
            <a:off x="5416510" y="2426879"/>
            <a:ext cx="1472487" cy="261870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DIN Alternate Bold" charset="0"/>
                <a:ea typeface="+mn-ea"/>
                <a:cs typeface="+mn-cs"/>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7" name="그림 개체 틀 3"/>
          <p:cNvSpPr>
            <a:spLocks noGrp="1"/>
          </p:cNvSpPr>
          <p:nvPr>
            <p:ph type="pic" sz="quarter" idx="17" hasCustomPrompt="1"/>
          </p:nvPr>
        </p:nvSpPr>
        <p:spPr>
          <a:xfrm>
            <a:off x="4222114" y="2984307"/>
            <a:ext cx="1217643" cy="201478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DIN Alternate Bold" charset="0"/>
                <a:ea typeface="+mn-ea"/>
                <a:cs typeface="+mn-cs"/>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8" name="그림 개체 틀 3"/>
          <p:cNvSpPr>
            <a:spLocks noGrp="1"/>
          </p:cNvSpPr>
          <p:nvPr>
            <p:ph type="pic" sz="quarter" idx="18" hasCustomPrompt="1"/>
          </p:nvPr>
        </p:nvSpPr>
        <p:spPr>
          <a:xfrm>
            <a:off x="6843940" y="2984307"/>
            <a:ext cx="1217643" cy="201478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DIN Alternate Bold" charset="0"/>
                <a:ea typeface="+mn-ea"/>
                <a:cs typeface="+mn-cs"/>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2" name="Rectangle 11"/>
          <p:cNvSpPr/>
          <p:nvPr/>
        </p:nvSpPr>
        <p:spPr>
          <a:xfrm>
            <a:off x="0" y="5705131"/>
            <a:ext cx="12192000" cy="1152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IN Alternate Bold" charset="0"/>
            </a:endParaRPr>
          </a:p>
        </p:txBody>
      </p:sp>
      <p:sp>
        <p:nvSpPr>
          <p:cNvPr id="21"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spTree>
    <p:extLst>
      <p:ext uri="{BB962C8B-B14F-4D97-AF65-F5344CB8AC3E}">
        <p14:creationId xmlns:p14="http://schemas.microsoft.com/office/powerpoint/2010/main" val="198543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2F54F5-57EC-4AFC-9D64-68141EADC2F6}"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1026413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13" name="그림 개체 틀 3"/>
          <p:cNvSpPr>
            <a:spLocks noGrp="1"/>
          </p:cNvSpPr>
          <p:nvPr>
            <p:ph type="pic" sz="quarter" idx="17" hasCustomPrompt="1"/>
          </p:nvPr>
        </p:nvSpPr>
        <p:spPr>
          <a:xfrm>
            <a:off x="0" y="0"/>
            <a:ext cx="12192000" cy="448818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DIN Alternate Bold" charset="0"/>
                <a:ea typeface="+mn-ea"/>
                <a:cs typeface="+mn-cs"/>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8" name="그림 개체 틀 3"/>
          <p:cNvSpPr>
            <a:spLocks noGrp="1"/>
          </p:cNvSpPr>
          <p:nvPr>
            <p:ph type="pic" sz="quarter" idx="18" hasCustomPrompt="1"/>
          </p:nvPr>
        </p:nvSpPr>
        <p:spPr>
          <a:xfrm>
            <a:off x="1153266" y="1441341"/>
            <a:ext cx="2054883" cy="370321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DIN Alternate Bold" charset="0"/>
                <a:ea typeface="+mn-ea"/>
                <a:cs typeface="+mn-cs"/>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395279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15" name="그림 개체 틀 3"/>
          <p:cNvSpPr>
            <a:spLocks noGrp="1"/>
          </p:cNvSpPr>
          <p:nvPr>
            <p:ph type="pic" sz="quarter" idx="16" hasCustomPrompt="1"/>
          </p:nvPr>
        </p:nvSpPr>
        <p:spPr>
          <a:xfrm>
            <a:off x="1315757" y="2709582"/>
            <a:ext cx="1341799" cy="238628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DIN Alternate Bold" charset="0"/>
                <a:ea typeface="+mn-ea"/>
                <a:cs typeface="+mn-cs"/>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6" name="그림 개체 틀 3"/>
          <p:cNvSpPr>
            <a:spLocks noGrp="1"/>
          </p:cNvSpPr>
          <p:nvPr>
            <p:ph type="pic" sz="quarter" idx="17" hasCustomPrompt="1"/>
          </p:nvPr>
        </p:nvSpPr>
        <p:spPr>
          <a:xfrm>
            <a:off x="6534624" y="2709582"/>
            <a:ext cx="1341799" cy="238628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DIN Alternate Bold" charset="0"/>
                <a:ea typeface="+mn-ea"/>
                <a:cs typeface="+mn-cs"/>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1" name="Rectangle 10"/>
          <p:cNvSpPr/>
          <p:nvPr/>
        </p:nvSpPr>
        <p:spPr>
          <a:xfrm>
            <a:off x="0" y="5705131"/>
            <a:ext cx="12192000" cy="1152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IN Alternate Bold" charset="0"/>
            </a:endParaRPr>
          </a:p>
        </p:txBody>
      </p:sp>
      <p:sp>
        <p:nvSpPr>
          <p:cNvPr id="19"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spTree>
    <p:extLst>
      <p:ext uri="{BB962C8B-B14F-4D97-AF65-F5344CB8AC3E}">
        <p14:creationId xmlns:p14="http://schemas.microsoft.com/office/powerpoint/2010/main" val="606199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60_Title Slide">
    <p:spTree>
      <p:nvGrpSpPr>
        <p:cNvPr id="1" name=""/>
        <p:cNvGrpSpPr/>
        <p:nvPr/>
      </p:nvGrpSpPr>
      <p:grpSpPr>
        <a:xfrm>
          <a:off x="0" y="0"/>
          <a:ext cx="0" cy="0"/>
          <a:chOff x="0" y="0"/>
          <a:chExt cx="0" cy="0"/>
        </a:xfrm>
      </p:grpSpPr>
      <p:sp>
        <p:nvSpPr>
          <p:cNvPr id="8" name="그림 개체 틀 3"/>
          <p:cNvSpPr>
            <a:spLocks noGrp="1"/>
          </p:cNvSpPr>
          <p:nvPr>
            <p:ph type="pic" sz="quarter" idx="17" hasCustomPrompt="1"/>
          </p:nvPr>
        </p:nvSpPr>
        <p:spPr>
          <a:xfrm>
            <a:off x="6209475" y="2648611"/>
            <a:ext cx="2016515" cy="268123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DIN Alternate Bold" charset="0"/>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5" name="그림 개체 틀 3"/>
          <p:cNvSpPr>
            <a:spLocks noGrp="1"/>
          </p:cNvSpPr>
          <p:nvPr>
            <p:ph type="pic" sz="quarter" idx="16" hasCustomPrompt="1"/>
          </p:nvPr>
        </p:nvSpPr>
        <p:spPr>
          <a:xfrm>
            <a:off x="7814281" y="1950113"/>
            <a:ext cx="2699158" cy="357223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DIN Alternate Bold" charset="0"/>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1" name="Rectangle 10"/>
          <p:cNvSpPr/>
          <p:nvPr/>
        </p:nvSpPr>
        <p:spPr>
          <a:xfrm>
            <a:off x="0" y="5705131"/>
            <a:ext cx="12192000" cy="1152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IN Alternate Bold" charset="0"/>
            </a:endParaRPr>
          </a:p>
        </p:txBody>
      </p:sp>
      <p:sp>
        <p:nvSpPr>
          <p:cNvPr id="18"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spTree>
    <p:extLst>
      <p:ext uri="{BB962C8B-B14F-4D97-AF65-F5344CB8AC3E}">
        <p14:creationId xmlns:p14="http://schemas.microsoft.com/office/powerpoint/2010/main" val="358984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5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bg1"/>
                </a:solidFill>
                <a:latin typeface="DIN Alternate Bold" charset="0"/>
                <a:ea typeface="DIN Alternate Bold" charset="0"/>
                <a:cs typeface="DIN Alternate Bold" charset="0"/>
              </a:defRPr>
            </a:lvl1pPr>
          </a:lstStyle>
          <a:p>
            <a:r>
              <a:rPr lang="en-US" dirty="0"/>
              <a:t>CLICK TO EDIT MASTER TITLE</a:t>
            </a:r>
          </a:p>
        </p:txBody>
      </p:sp>
      <p:cxnSp>
        <p:nvCxnSpPr>
          <p:cNvPr id="3" name="Straight Connector 2"/>
          <p:cNvCxnSpPr/>
          <p:nvPr/>
        </p:nvCxnSpPr>
        <p:spPr>
          <a:xfrm flipH="1">
            <a:off x="1010532" y="705420"/>
            <a:ext cx="43496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5628252" y="705420"/>
            <a:ext cx="5649348"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5285232" y="275652"/>
            <a:ext cx="749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9" name="그림 개체 틀 3"/>
          <p:cNvSpPr>
            <a:spLocks noGrp="1"/>
          </p:cNvSpPr>
          <p:nvPr>
            <p:ph type="pic" sz="quarter" idx="22" hasCustomPrompt="1"/>
          </p:nvPr>
        </p:nvSpPr>
        <p:spPr>
          <a:xfrm>
            <a:off x="0" y="3054363"/>
            <a:ext cx="1790700" cy="251585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4" name="그림 개체 틀 3"/>
          <p:cNvSpPr>
            <a:spLocks noGrp="1"/>
          </p:cNvSpPr>
          <p:nvPr>
            <p:ph type="pic" sz="quarter" idx="23" hasCustomPrompt="1"/>
          </p:nvPr>
        </p:nvSpPr>
        <p:spPr>
          <a:xfrm>
            <a:off x="1790700" y="3054363"/>
            <a:ext cx="1790700" cy="251585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5" name="그림 개체 틀 3"/>
          <p:cNvSpPr>
            <a:spLocks noGrp="1"/>
          </p:cNvSpPr>
          <p:nvPr>
            <p:ph type="pic" sz="quarter" idx="24" hasCustomPrompt="1"/>
          </p:nvPr>
        </p:nvSpPr>
        <p:spPr>
          <a:xfrm>
            <a:off x="3581400" y="3054363"/>
            <a:ext cx="1790700" cy="251585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6" name="그림 개체 틀 3"/>
          <p:cNvSpPr>
            <a:spLocks noGrp="1"/>
          </p:cNvSpPr>
          <p:nvPr>
            <p:ph type="pic" sz="quarter" idx="25" hasCustomPrompt="1"/>
          </p:nvPr>
        </p:nvSpPr>
        <p:spPr>
          <a:xfrm>
            <a:off x="5628252" y="1355103"/>
            <a:ext cx="1877448" cy="251585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1" name="그림 개체 틀 3"/>
          <p:cNvSpPr>
            <a:spLocks noGrp="1"/>
          </p:cNvSpPr>
          <p:nvPr>
            <p:ph type="pic" sz="quarter" idx="26" hasCustomPrompt="1"/>
          </p:nvPr>
        </p:nvSpPr>
        <p:spPr>
          <a:xfrm>
            <a:off x="7505700" y="1355103"/>
            <a:ext cx="1877448" cy="251585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2" name="그림 개체 틀 3"/>
          <p:cNvSpPr>
            <a:spLocks noGrp="1"/>
          </p:cNvSpPr>
          <p:nvPr>
            <p:ph type="pic" sz="quarter" idx="27" hasCustomPrompt="1"/>
          </p:nvPr>
        </p:nvSpPr>
        <p:spPr>
          <a:xfrm>
            <a:off x="9383148" y="1355103"/>
            <a:ext cx="1877448" cy="251585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435889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6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502940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6" name="Picture Placeholder 6"/>
          <p:cNvSpPr>
            <a:spLocks noGrp="1"/>
          </p:cNvSpPr>
          <p:nvPr>
            <p:ph type="pic" sz="quarter" idx="16" hasCustomPrompt="1"/>
          </p:nvPr>
        </p:nvSpPr>
        <p:spPr>
          <a:xfrm>
            <a:off x="8468" y="1029351"/>
            <a:ext cx="6093581" cy="3766543"/>
          </a:xfrm>
          <a:prstGeom prst="rect">
            <a:avLst/>
          </a:prstGeom>
          <a:solidFill>
            <a:schemeClr val="bg1">
              <a:lumMod val="95000"/>
            </a:schemeClr>
          </a:solidFill>
        </p:spPr>
        <p:txBody>
          <a:bodyPr vert="horz" anchor="ctr"/>
          <a:lstStyle>
            <a:lvl1pPr marL="0" indent="0" algn="ctr">
              <a:buNone/>
              <a:defRPr sz="1333" baseline="0">
                <a:solidFill>
                  <a:schemeClr val="bg1">
                    <a:lumMod val="65000"/>
                  </a:schemeClr>
                </a:solidFill>
              </a:defRPr>
            </a:lvl1pPr>
          </a:lstStyle>
          <a:p>
            <a:r>
              <a:rPr lang="en-US" dirty="0"/>
              <a:t>Insert Image</a:t>
            </a:r>
          </a:p>
        </p:txBody>
      </p:sp>
      <p:sp>
        <p:nvSpPr>
          <p:cNvPr id="9" name="Picture Placeholder 6"/>
          <p:cNvSpPr>
            <a:spLocks noGrp="1"/>
          </p:cNvSpPr>
          <p:nvPr>
            <p:ph type="pic" sz="quarter" idx="19" hasCustomPrompt="1"/>
          </p:nvPr>
        </p:nvSpPr>
        <p:spPr>
          <a:xfrm>
            <a:off x="6102051" y="1029350"/>
            <a:ext cx="2027808" cy="1877109"/>
          </a:xfrm>
          <a:prstGeom prst="rect">
            <a:avLst/>
          </a:prstGeom>
          <a:solidFill>
            <a:schemeClr val="bg1">
              <a:lumMod val="95000"/>
            </a:schemeClr>
          </a:solidFill>
        </p:spPr>
        <p:txBody>
          <a:bodyPr vert="horz" anchor="ctr"/>
          <a:lstStyle>
            <a:lvl1pPr marL="0" indent="0" algn="ctr">
              <a:buNone/>
              <a:defRPr sz="1333" baseline="0">
                <a:solidFill>
                  <a:schemeClr val="bg1">
                    <a:lumMod val="65000"/>
                  </a:schemeClr>
                </a:solidFill>
              </a:defRPr>
            </a:lvl1pPr>
          </a:lstStyle>
          <a:p>
            <a:r>
              <a:rPr lang="en-US" dirty="0"/>
              <a:t>Insert Image</a:t>
            </a:r>
          </a:p>
        </p:txBody>
      </p:sp>
      <p:sp>
        <p:nvSpPr>
          <p:cNvPr id="10" name="Picture Placeholder 6"/>
          <p:cNvSpPr>
            <a:spLocks noGrp="1"/>
          </p:cNvSpPr>
          <p:nvPr>
            <p:ph type="pic" sz="quarter" idx="20" hasCustomPrompt="1"/>
          </p:nvPr>
        </p:nvSpPr>
        <p:spPr>
          <a:xfrm>
            <a:off x="8133245" y="1029350"/>
            <a:ext cx="2027808" cy="1877109"/>
          </a:xfrm>
          <a:prstGeom prst="rect">
            <a:avLst/>
          </a:prstGeom>
          <a:solidFill>
            <a:schemeClr val="bg1">
              <a:lumMod val="95000"/>
            </a:schemeClr>
          </a:solidFill>
        </p:spPr>
        <p:txBody>
          <a:bodyPr vert="horz" anchor="ctr"/>
          <a:lstStyle>
            <a:lvl1pPr marL="0" indent="0" algn="ctr">
              <a:buNone/>
              <a:defRPr sz="1333" baseline="0">
                <a:solidFill>
                  <a:schemeClr val="bg1">
                    <a:lumMod val="65000"/>
                  </a:schemeClr>
                </a:solidFill>
              </a:defRPr>
            </a:lvl1pPr>
          </a:lstStyle>
          <a:p>
            <a:r>
              <a:rPr lang="en-US" dirty="0"/>
              <a:t>Insert Image</a:t>
            </a:r>
          </a:p>
        </p:txBody>
      </p:sp>
      <p:sp>
        <p:nvSpPr>
          <p:cNvPr id="11" name="Picture Placeholder 6"/>
          <p:cNvSpPr>
            <a:spLocks noGrp="1"/>
          </p:cNvSpPr>
          <p:nvPr>
            <p:ph type="pic" sz="quarter" idx="21" hasCustomPrompt="1"/>
          </p:nvPr>
        </p:nvSpPr>
        <p:spPr>
          <a:xfrm>
            <a:off x="10164440" y="1029350"/>
            <a:ext cx="2027808" cy="1877109"/>
          </a:xfrm>
          <a:prstGeom prst="rect">
            <a:avLst/>
          </a:prstGeom>
          <a:solidFill>
            <a:schemeClr val="bg1">
              <a:lumMod val="95000"/>
            </a:schemeClr>
          </a:solidFill>
        </p:spPr>
        <p:txBody>
          <a:bodyPr vert="horz" anchor="ctr"/>
          <a:lstStyle>
            <a:lvl1pPr marL="0" indent="0" algn="ctr">
              <a:buNone/>
              <a:defRPr sz="1333" baseline="0">
                <a:solidFill>
                  <a:schemeClr val="bg1">
                    <a:lumMod val="65000"/>
                  </a:schemeClr>
                </a:solidFill>
              </a:defRPr>
            </a:lvl1pPr>
          </a:lstStyle>
          <a:p>
            <a:r>
              <a:rPr lang="en-US" dirty="0"/>
              <a:t>Insert Image</a:t>
            </a:r>
          </a:p>
        </p:txBody>
      </p:sp>
      <p:sp>
        <p:nvSpPr>
          <p:cNvPr id="12" name="Picture Placeholder 6"/>
          <p:cNvSpPr>
            <a:spLocks noGrp="1"/>
          </p:cNvSpPr>
          <p:nvPr>
            <p:ph type="pic" sz="quarter" idx="25" hasCustomPrompt="1"/>
          </p:nvPr>
        </p:nvSpPr>
        <p:spPr>
          <a:xfrm>
            <a:off x="6102051" y="2918785"/>
            <a:ext cx="2027808" cy="1877109"/>
          </a:xfrm>
          <a:prstGeom prst="rect">
            <a:avLst/>
          </a:prstGeom>
          <a:solidFill>
            <a:schemeClr val="bg1">
              <a:lumMod val="95000"/>
            </a:schemeClr>
          </a:solidFill>
        </p:spPr>
        <p:txBody>
          <a:bodyPr vert="horz" anchor="ctr"/>
          <a:lstStyle>
            <a:lvl1pPr marL="0" indent="0" algn="ctr">
              <a:buNone/>
              <a:defRPr sz="1333" baseline="0">
                <a:solidFill>
                  <a:schemeClr val="bg1">
                    <a:lumMod val="65000"/>
                  </a:schemeClr>
                </a:solidFill>
              </a:defRPr>
            </a:lvl1pPr>
          </a:lstStyle>
          <a:p>
            <a:r>
              <a:rPr lang="en-US" dirty="0"/>
              <a:t>Insert Image</a:t>
            </a:r>
          </a:p>
        </p:txBody>
      </p:sp>
      <p:sp>
        <p:nvSpPr>
          <p:cNvPr id="13" name="Picture Placeholder 6"/>
          <p:cNvSpPr>
            <a:spLocks noGrp="1"/>
          </p:cNvSpPr>
          <p:nvPr>
            <p:ph type="pic" sz="quarter" idx="26" hasCustomPrompt="1"/>
          </p:nvPr>
        </p:nvSpPr>
        <p:spPr>
          <a:xfrm>
            <a:off x="8133245" y="2918785"/>
            <a:ext cx="2027808" cy="1877109"/>
          </a:xfrm>
          <a:prstGeom prst="rect">
            <a:avLst/>
          </a:prstGeom>
          <a:solidFill>
            <a:schemeClr val="bg1">
              <a:lumMod val="95000"/>
            </a:schemeClr>
          </a:solidFill>
        </p:spPr>
        <p:txBody>
          <a:bodyPr vert="horz" anchor="ctr"/>
          <a:lstStyle>
            <a:lvl1pPr marL="0" indent="0" algn="ctr">
              <a:buNone/>
              <a:defRPr sz="1333" baseline="0">
                <a:solidFill>
                  <a:schemeClr val="bg1">
                    <a:lumMod val="65000"/>
                  </a:schemeClr>
                </a:solidFill>
              </a:defRPr>
            </a:lvl1pPr>
          </a:lstStyle>
          <a:p>
            <a:r>
              <a:rPr lang="en-US" dirty="0"/>
              <a:t>Insert Image</a:t>
            </a:r>
          </a:p>
        </p:txBody>
      </p:sp>
      <p:sp>
        <p:nvSpPr>
          <p:cNvPr id="14" name="Picture Placeholder 6"/>
          <p:cNvSpPr>
            <a:spLocks noGrp="1"/>
          </p:cNvSpPr>
          <p:nvPr>
            <p:ph type="pic" sz="quarter" idx="27" hasCustomPrompt="1"/>
          </p:nvPr>
        </p:nvSpPr>
        <p:spPr>
          <a:xfrm>
            <a:off x="10164440" y="2918785"/>
            <a:ext cx="2027808" cy="1877109"/>
          </a:xfrm>
          <a:prstGeom prst="rect">
            <a:avLst/>
          </a:prstGeom>
          <a:solidFill>
            <a:schemeClr val="bg1">
              <a:lumMod val="95000"/>
            </a:schemeClr>
          </a:solidFill>
        </p:spPr>
        <p:txBody>
          <a:bodyPr vert="horz" anchor="ctr"/>
          <a:lstStyle>
            <a:lvl1pPr marL="0" indent="0" algn="ctr">
              <a:buNone/>
              <a:defRPr sz="1333" baseline="0">
                <a:solidFill>
                  <a:schemeClr val="bg1">
                    <a:lumMod val="65000"/>
                  </a:schemeClr>
                </a:solidFill>
              </a:defRPr>
            </a:lvl1pPr>
          </a:lstStyle>
          <a:p>
            <a:r>
              <a:rPr lang="en-US" dirty="0"/>
              <a:t>Insert Image</a:t>
            </a:r>
          </a:p>
        </p:txBody>
      </p:sp>
    </p:spTree>
    <p:extLst>
      <p:ext uri="{BB962C8B-B14F-4D97-AF65-F5344CB8AC3E}">
        <p14:creationId xmlns:p14="http://schemas.microsoft.com/office/powerpoint/2010/main" val="1344593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8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bg1"/>
                </a:solidFill>
                <a:latin typeface="DIN Alternate Bold" charset="0"/>
                <a:ea typeface="DIN Alternate Bold" charset="0"/>
                <a:cs typeface="DIN Alternate Bold" charset="0"/>
              </a:defRPr>
            </a:lvl1pPr>
          </a:lstStyle>
          <a:p>
            <a:r>
              <a:rPr lang="en-US" dirty="0"/>
              <a:t>CLICK TO EDIT MASTER TITLE</a:t>
            </a:r>
          </a:p>
        </p:txBody>
      </p:sp>
      <p:sp>
        <p:nvSpPr>
          <p:cNvPr id="4" name="그림 개체 틀 3"/>
          <p:cNvSpPr>
            <a:spLocks noGrp="1"/>
          </p:cNvSpPr>
          <p:nvPr>
            <p:ph type="pic" sz="quarter" idx="20" hasCustomPrompt="1"/>
          </p:nvPr>
        </p:nvSpPr>
        <p:spPr>
          <a:xfrm>
            <a:off x="1021977" y="2497133"/>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1" name="그림 개체 틀 3"/>
          <p:cNvSpPr>
            <a:spLocks noGrp="1"/>
          </p:cNvSpPr>
          <p:nvPr>
            <p:ph type="pic" sz="quarter" idx="23" hasCustomPrompt="1"/>
          </p:nvPr>
        </p:nvSpPr>
        <p:spPr>
          <a:xfrm>
            <a:off x="3142770"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2" name="그림 개체 틀 3"/>
          <p:cNvSpPr>
            <a:spLocks noGrp="1"/>
          </p:cNvSpPr>
          <p:nvPr>
            <p:ph type="pic" sz="quarter" idx="24" hasCustomPrompt="1"/>
          </p:nvPr>
        </p:nvSpPr>
        <p:spPr>
          <a:xfrm>
            <a:off x="5263563"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3" name="그림 개체 틀 3"/>
          <p:cNvSpPr>
            <a:spLocks noGrp="1"/>
          </p:cNvSpPr>
          <p:nvPr>
            <p:ph type="pic" sz="quarter" idx="25" hasCustomPrompt="1"/>
          </p:nvPr>
        </p:nvSpPr>
        <p:spPr>
          <a:xfrm>
            <a:off x="7384356"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9" name="그림 개체 틀 3"/>
          <p:cNvSpPr>
            <a:spLocks noGrp="1"/>
          </p:cNvSpPr>
          <p:nvPr>
            <p:ph type="pic" sz="quarter" idx="26" hasCustomPrompt="1"/>
          </p:nvPr>
        </p:nvSpPr>
        <p:spPr>
          <a:xfrm>
            <a:off x="9505149"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cxnSp>
        <p:nvCxnSpPr>
          <p:cNvPr id="8" name="Straight Connector 7"/>
          <p:cNvCxnSpPr/>
          <p:nvPr/>
        </p:nvCxnSpPr>
        <p:spPr>
          <a:xfrm flipH="1">
            <a:off x="1010532" y="705420"/>
            <a:ext cx="43496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628252" y="705420"/>
            <a:ext cx="5649348"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285232" y="275652"/>
            <a:ext cx="74912" cy="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69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9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7" name="그림 개체 틀 3"/>
          <p:cNvSpPr>
            <a:spLocks noGrp="1"/>
          </p:cNvSpPr>
          <p:nvPr>
            <p:ph type="pic" sz="quarter" idx="21" hasCustomPrompt="1"/>
          </p:nvPr>
        </p:nvSpPr>
        <p:spPr>
          <a:xfrm>
            <a:off x="3978601"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21" name="그림 개체 틀 3"/>
          <p:cNvSpPr>
            <a:spLocks noGrp="1"/>
          </p:cNvSpPr>
          <p:nvPr>
            <p:ph type="pic" sz="quarter" idx="23" hasCustomPrompt="1"/>
          </p:nvPr>
        </p:nvSpPr>
        <p:spPr>
          <a:xfrm>
            <a:off x="5815085"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2" name="그림 개체 틀 3"/>
          <p:cNvSpPr>
            <a:spLocks noGrp="1"/>
          </p:cNvSpPr>
          <p:nvPr>
            <p:ph type="pic" sz="quarter" idx="24" hasCustomPrompt="1"/>
          </p:nvPr>
        </p:nvSpPr>
        <p:spPr>
          <a:xfrm>
            <a:off x="7651569"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3" name="그림 개체 틀 3"/>
          <p:cNvSpPr>
            <a:spLocks noGrp="1"/>
          </p:cNvSpPr>
          <p:nvPr>
            <p:ph type="pic" sz="quarter" idx="25" hasCustomPrompt="1"/>
          </p:nvPr>
        </p:nvSpPr>
        <p:spPr>
          <a:xfrm>
            <a:off x="9488053" y="2497132"/>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5" name="그림 개체 틀 3"/>
          <p:cNvSpPr>
            <a:spLocks noGrp="1"/>
          </p:cNvSpPr>
          <p:nvPr>
            <p:ph type="pic" sz="quarter" idx="27" hasCustomPrompt="1"/>
          </p:nvPr>
        </p:nvSpPr>
        <p:spPr>
          <a:xfrm>
            <a:off x="3978601"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6" name="그림 개체 틀 3"/>
          <p:cNvSpPr>
            <a:spLocks noGrp="1"/>
          </p:cNvSpPr>
          <p:nvPr>
            <p:ph type="pic" sz="quarter" idx="28" hasCustomPrompt="1"/>
          </p:nvPr>
        </p:nvSpPr>
        <p:spPr>
          <a:xfrm>
            <a:off x="5815085"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7" name="그림 개체 틀 3"/>
          <p:cNvSpPr>
            <a:spLocks noGrp="1"/>
          </p:cNvSpPr>
          <p:nvPr>
            <p:ph type="pic" sz="quarter" idx="29" hasCustomPrompt="1"/>
          </p:nvPr>
        </p:nvSpPr>
        <p:spPr>
          <a:xfrm>
            <a:off x="7651569"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18" name="그림 개체 틀 3"/>
          <p:cNvSpPr>
            <a:spLocks noGrp="1"/>
          </p:cNvSpPr>
          <p:nvPr>
            <p:ph type="pic" sz="quarter" idx="30" hasCustomPrompt="1"/>
          </p:nvPr>
        </p:nvSpPr>
        <p:spPr>
          <a:xfrm>
            <a:off x="9488053" y="4202987"/>
            <a:ext cx="1782695"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272020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40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4" name="그림 개체 틀 3"/>
          <p:cNvSpPr>
            <a:spLocks noGrp="1"/>
          </p:cNvSpPr>
          <p:nvPr>
            <p:ph type="pic" sz="quarter" idx="21" hasCustomPrompt="1"/>
          </p:nvPr>
        </p:nvSpPr>
        <p:spPr>
          <a:xfrm>
            <a:off x="5631180" y="0"/>
            <a:ext cx="5669280"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488663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47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32" y="5984889"/>
            <a:ext cx="3483876" cy="337303"/>
          </a:xfrm>
          <a:prstGeom prst="rect">
            <a:avLst/>
          </a:prstGeom>
        </p:spPr>
      </p:pic>
    </p:spTree>
    <p:extLst>
      <p:ext uri="{BB962C8B-B14F-4D97-AF65-F5344CB8AC3E}">
        <p14:creationId xmlns:p14="http://schemas.microsoft.com/office/powerpoint/2010/main" val="2033505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5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6"/>
            <a:ext cx="4349162" cy="1191203"/>
          </a:xfrm>
        </p:spPr>
        <p:txBody>
          <a:bodyPr anchor="t">
            <a:noAutofit/>
          </a:bodyPr>
          <a:lstStyle>
            <a:lvl1pPr algn="l">
              <a:lnSpc>
                <a:spcPct val="80000"/>
              </a:lnSpc>
              <a:defRPr sz="4800">
                <a:solidFill>
                  <a:schemeClr val="tx1"/>
                </a:solidFill>
                <a:latin typeface="DIN Alternate Bold" charset="0"/>
                <a:ea typeface="DIN Alternate Bold" charset="0"/>
                <a:cs typeface="DIN Alternate Bold" charset="0"/>
              </a:defRPr>
            </a:lvl1pPr>
          </a:lstStyle>
          <a:p>
            <a:r>
              <a:rPr lang="en-US" dirty="0"/>
              <a:t>CLICK TO EDIT MASTER TITLE</a:t>
            </a:r>
          </a:p>
        </p:txBody>
      </p:sp>
    </p:spTree>
    <p:extLst>
      <p:ext uri="{BB962C8B-B14F-4D97-AF65-F5344CB8AC3E}">
        <p14:creationId xmlns:p14="http://schemas.microsoft.com/office/powerpoint/2010/main" val="84556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2F54F5-57EC-4AFC-9D64-68141EADC2F6}"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773319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38_Title Slide">
    <p:bg>
      <p:bgPr>
        <a:solidFill>
          <a:schemeClr val="tx1"/>
        </a:solidFill>
        <a:effectLst/>
      </p:bgPr>
    </p:bg>
    <p:spTree>
      <p:nvGrpSpPr>
        <p:cNvPr id="1" name=""/>
        <p:cNvGrpSpPr/>
        <p:nvPr/>
      </p:nvGrpSpPr>
      <p:grpSpPr>
        <a:xfrm>
          <a:off x="0" y="0"/>
          <a:ext cx="0" cy="0"/>
          <a:chOff x="0" y="0"/>
          <a:chExt cx="0" cy="0"/>
        </a:xfrm>
      </p:grpSpPr>
      <p:cxnSp>
        <p:nvCxnSpPr>
          <p:cNvPr id="3" name="Straight Connector 2"/>
          <p:cNvCxnSpPr/>
          <p:nvPr/>
        </p:nvCxnSpPr>
        <p:spPr>
          <a:xfrm flipH="1">
            <a:off x="1010532" y="705420"/>
            <a:ext cx="4349612"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5628252" y="705420"/>
            <a:ext cx="5649348"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5285232" y="275652"/>
            <a:ext cx="74912"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bg1"/>
                </a:solidFill>
                <a:latin typeface="DIN Alternate Bold" charset="0"/>
                <a:ea typeface="DIN Alternate Bold" charset="0"/>
                <a:cs typeface="DIN Alternate Bold" charset="0"/>
              </a:defRPr>
            </a:lvl1pPr>
          </a:lstStyle>
          <a:p>
            <a:r>
              <a:rPr lang="en-US" dirty="0"/>
              <a:t>CLICK TO EDIT MASTER TITLE</a:t>
            </a:r>
          </a:p>
        </p:txBody>
      </p:sp>
      <p:sp>
        <p:nvSpPr>
          <p:cNvPr id="7" name="Slide Number Placeholder 5"/>
          <p:cNvSpPr txBox="1">
            <a:spLocks/>
          </p:cNvSpPr>
          <p:nvPr/>
        </p:nvSpPr>
        <p:spPr>
          <a:xfrm>
            <a:off x="4996444" y="346554"/>
            <a:ext cx="50442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31359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39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977" y="960327"/>
            <a:ext cx="4349162" cy="807002"/>
          </a:xfrm>
        </p:spPr>
        <p:txBody>
          <a:bodyPr anchor="t">
            <a:noAutofit/>
          </a:bodyPr>
          <a:lstStyle>
            <a:lvl1pPr algn="l">
              <a:lnSpc>
                <a:spcPct val="80000"/>
              </a:lnSpc>
              <a:defRPr sz="3200">
                <a:solidFill>
                  <a:schemeClr val="tx1"/>
                </a:solidFill>
                <a:latin typeface="DIN Alternate Bold" charset="0"/>
                <a:ea typeface="DIN Alternate Bold" charset="0"/>
                <a:cs typeface="DIN Alternate Bold" charset="0"/>
              </a:defRPr>
            </a:lvl1pPr>
          </a:lstStyle>
          <a:p>
            <a:r>
              <a:rPr lang="en-US" dirty="0"/>
              <a:t>CLICK TO EDIT MASTER TITLE</a:t>
            </a:r>
          </a:p>
        </p:txBody>
      </p:sp>
      <p:sp>
        <p:nvSpPr>
          <p:cNvPr id="3" name="그림 개체 틀 3"/>
          <p:cNvSpPr>
            <a:spLocks noGrp="1"/>
          </p:cNvSpPr>
          <p:nvPr>
            <p:ph type="pic" sz="quarter" idx="20" hasCustomPrompt="1"/>
          </p:nvPr>
        </p:nvSpPr>
        <p:spPr>
          <a:xfrm>
            <a:off x="1021977" y="2022235"/>
            <a:ext cx="236668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4" name="그림 개체 틀 3"/>
          <p:cNvSpPr>
            <a:spLocks noGrp="1"/>
          </p:cNvSpPr>
          <p:nvPr>
            <p:ph type="pic" sz="quarter" idx="21" hasCustomPrompt="1"/>
          </p:nvPr>
        </p:nvSpPr>
        <p:spPr>
          <a:xfrm>
            <a:off x="1021977" y="4096924"/>
            <a:ext cx="236668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5" name="그림 개체 틀 3"/>
          <p:cNvSpPr>
            <a:spLocks noGrp="1"/>
          </p:cNvSpPr>
          <p:nvPr>
            <p:ph type="pic" sz="quarter" idx="22" hasCustomPrompt="1"/>
          </p:nvPr>
        </p:nvSpPr>
        <p:spPr>
          <a:xfrm>
            <a:off x="6370065" y="2022235"/>
            <a:ext cx="236668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
        <p:nvSpPr>
          <p:cNvPr id="6" name="그림 개체 틀 3"/>
          <p:cNvSpPr>
            <a:spLocks noGrp="1"/>
          </p:cNvSpPr>
          <p:nvPr>
            <p:ph type="pic" sz="quarter" idx="23" hasCustomPrompt="1"/>
          </p:nvPr>
        </p:nvSpPr>
        <p:spPr>
          <a:xfrm>
            <a:off x="6370065" y="4096924"/>
            <a:ext cx="2366682" cy="164456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91" indent="-342891" algn="ctr">
              <a:buNone/>
              <a:defRPr lang="ko-KR" altLang="en-US" sz="1000"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914377" rtl="0" eaLnBrk="1" latinLnBrk="1" hangingPunct="1">
              <a:spcBef>
                <a:spcPct val="20000"/>
              </a:spcBef>
            </a:pPr>
            <a:r>
              <a:rPr lang="en-US" altLang="ko-KR" dirty="0"/>
              <a:t>Image Here</a:t>
            </a:r>
            <a:endParaRPr lang="ko-KR" altLang="en-US" dirty="0"/>
          </a:p>
        </p:txBody>
      </p:sp>
    </p:spTree>
    <p:extLst>
      <p:ext uri="{BB962C8B-B14F-4D97-AF65-F5344CB8AC3E}">
        <p14:creationId xmlns:p14="http://schemas.microsoft.com/office/powerpoint/2010/main" val="1821066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91" name="Shape 91"/>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4670197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2F54F5-57EC-4AFC-9D64-68141EADC2F6}"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140419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F54F5-57EC-4AFC-9D64-68141EADC2F6}"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196821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2F54F5-57EC-4AFC-9D64-68141EADC2F6}"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45245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2F54F5-57EC-4AFC-9D64-68141EADC2F6}"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4BB23-554F-4C6F-B205-E385D97899AC}" type="slidenum">
              <a:rPr lang="en-US" smtClean="0"/>
              <a:t>‹#›</a:t>
            </a:fld>
            <a:endParaRPr lang="en-US"/>
          </a:p>
        </p:txBody>
      </p:sp>
    </p:spTree>
    <p:extLst>
      <p:ext uri="{BB962C8B-B14F-4D97-AF65-F5344CB8AC3E}">
        <p14:creationId xmlns:p14="http://schemas.microsoft.com/office/powerpoint/2010/main" val="13025393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DIN Alternate Bold" charset="0"/>
              </a:defRPr>
            </a:lvl1pPr>
          </a:lstStyle>
          <a:p>
            <a:fld id="{542F54F5-57EC-4AFC-9D64-68141EADC2F6}" type="datetimeFigureOut">
              <a:rPr lang="en-US" smtClean="0"/>
              <a:pPr/>
              <a:t>1/22/2018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DIN Alternate Bold"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DIN Alternate Bold" charset="0"/>
              </a:defRPr>
            </a:lvl1pPr>
          </a:lstStyle>
          <a:p>
            <a:fld id="{05B4BB23-554F-4C6F-B205-E385D97899AC}" type="slidenum">
              <a:rPr lang="en-US" smtClean="0"/>
              <a:pPr/>
              <a:t>‹#›</a:t>
            </a:fld>
            <a:endParaRPr lang="en-US" dirty="0"/>
          </a:p>
        </p:txBody>
      </p:sp>
      <p:pic>
        <p:nvPicPr>
          <p:cNvPr id="7" name="Picture 6"/>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013339" y="301700"/>
            <a:ext cx="3558661" cy="344544"/>
          </a:xfrm>
          <a:prstGeom prst="rect">
            <a:avLst/>
          </a:prstGeom>
        </p:spPr>
      </p:pic>
      <p:sp>
        <p:nvSpPr>
          <p:cNvPr id="11" name="Slide Number Placeholder 5"/>
          <p:cNvSpPr txBox="1">
            <a:spLocks/>
          </p:cNvSpPr>
          <p:nvPr/>
        </p:nvSpPr>
        <p:spPr>
          <a:xfrm>
            <a:off x="4996444" y="346554"/>
            <a:ext cx="50442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427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 id="2147483685" r:id="rId23"/>
    <p:sldLayoutId id="2147483686" r:id="rId24"/>
    <p:sldLayoutId id="2147483687" r:id="rId25"/>
    <p:sldLayoutId id="2147483688" r:id="rId26"/>
    <p:sldLayoutId id="2147483694" r:id="rId27"/>
    <p:sldLayoutId id="2147483695"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6" r:id="rId37"/>
    <p:sldLayoutId id="2147483707"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28" r:id="rId49"/>
    <p:sldLayoutId id="2147483812" r:id="rId50"/>
    <p:sldLayoutId id="2147483813" r:id="rId51"/>
    <p:sldLayoutId id="2147483815" r:id="rId52"/>
  </p:sldLayoutIdLst>
  <p:txStyles>
    <p:titleStyle>
      <a:lvl1pPr algn="l" defTabSz="914400" rtl="0" eaLnBrk="1" latinLnBrk="0" hangingPunct="1">
        <a:lnSpc>
          <a:spcPct val="90000"/>
        </a:lnSpc>
        <a:spcBef>
          <a:spcPct val="0"/>
        </a:spcBef>
        <a:buNone/>
        <a:defRPr sz="4400" kern="1200">
          <a:solidFill>
            <a:schemeClr val="tx1"/>
          </a:solidFill>
          <a:latin typeface="DIN Alternate Bold"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IN Alternate Bold"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IN Alternate Bold"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IN Alternate Bold"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Alternate Bold"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Alternate Bold"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8"/>
          </p:nvPr>
        </p:nvPicPr>
        <p:blipFill>
          <a:blip r:embed="rId3">
            <a:extLst>
              <a:ext uri="{BEBA8EAE-BF5A-486C-A8C5-ECC9F3942E4B}">
                <a14:imgProps xmlns:a14="http://schemas.microsoft.com/office/drawing/2010/main">
                  <a14:imgLayer r:embed="rId4">
                    <a14:imgEffect>
                      <a14:colorTemperature colorTemp="4701"/>
                    </a14:imgEffect>
                    <a14:imgEffect>
                      <a14:saturation sat="65000"/>
                    </a14:imgEffect>
                  </a14:imgLayer>
                </a14:imgProps>
              </a:ext>
            </a:extLst>
          </a:blip>
          <a:srcRect t="7426" b="7426"/>
          <a:stretch>
            <a:fillRect/>
          </a:stretch>
        </p:blipFill>
        <p:spPr>
          <a:prstGeom prst="rect">
            <a:avLst/>
          </a:prstGeom>
          <a:pattFill prst="narVert"/>
        </p:spPr>
      </p:pic>
      <p:sp>
        <p:nvSpPr>
          <p:cNvPr id="4" name="Rectangle 3"/>
          <p:cNvSpPr/>
          <p:nvPr/>
        </p:nvSpPr>
        <p:spPr>
          <a:xfrm>
            <a:off x="650582" y="3886695"/>
            <a:ext cx="10890836" cy="2278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DIN Alternate" charset="0"/>
            </a:endParaRPr>
          </a:p>
        </p:txBody>
      </p:sp>
      <p:sp>
        <p:nvSpPr>
          <p:cNvPr id="5" name="Title 1"/>
          <p:cNvSpPr txBox="1">
            <a:spLocks/>
          </p:cNvSpPr>
          <p:nvPr/>
        </p:nvSpPr>
        <p:spPr>
          <a:xfrm>
            <a:off x="35218" y="1996691"/>
            <a:ext cx="11506200" cy="1764195"/>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r"/>
            <a:r>
              <a:rPr lang="en-US" sz="6600" b="1" dirty="0">
                <a:solidFill>
                  <a:schemeClr val="bg1"/>
                </a:solidFill>
                <a:latin typeface="DIN Alternate Bold" charset="0"/>
                <a:ea typeface="ヒラギノ角ゴ Pro W3" pitchFamily="-64" charset="-128"/>
                <a:cs typeface="ヒラギノ角ゴ Pro W3" pitchFamily="-64" charset="-128"/>
              </a:rPr>
              <a:t>Best Practices for Retirement Income Planning</a:t>
            </a:r>
            <a:endParaRPr lang="en-US" sz="6600" dirty="0">
              <a:solidFill>
                <a:schemeClr val="bg1"/>
              </a:solidFill>
              <a:latin typeface="DIN Alternate Bold" charset="0"/>
              <a:ea typeface="DIN Alternate Bold" charset="0"/>
              <a:cs typeface="DIN Alternate Bold" charset="0"/>
            </a:endParaRPr>
          </a:p>
        </p:txBody>
      </p:sp>
      <p:sp>
        <p:nvSpPr>
          <p:cNvPr id="15" name="TextBox 14"/>
          <p:cNvSpPr txBox="1"/>
          <p:nvPr/>
        </p:nvSpPr>
        <p:spPr>
          <a:xfrm>
            <a:off x="1048480" y="4997640"/>
            <a:ext cx="7714519" cy="1212640"/>
          </a:xfrm>
          <a:prstGeom prst="rect">
            <a:avLst/>
          </a:prstGeom>
          <a:noFill/>
        </p:spPr>
        <p:txBody>
          <a:bodyPr wrap="square" lIns="0" rIns="0" rtlCol="0">
            <a:spAutoFit/>
          </a:bodyPr>
          <a:lstStyle/>
          <a:p>
            <a:pPr>
              <a:lnSpc>
                <a:spcPct val="130000"/>
              </a:lnSpc>
            </a:pPr>
            <a:endParaRPr lang="en-US" sz="2800" b="1" dirty="0">
              <a:solidFill>
                <a:schemeClr val="bg1"/>
              </a:solidFill>
              <a:latin typeface="DIN Alternate" charset="0"/>
            </a:endParaRPr>
          </a:p>
          <a:p>
            <a:pPr>
              <a:lnSpc>
                <a:spcPct val="130000"/>
              </a:lnSpc>
            </a:pPr>
            <a:r>
              <a:rPr lang="en-US" sz="2800" b="1" dirty="0">
                <a:solidFill>
                  <a:schemeClr val="bg1"/>
                </a:solidFill>
                <a:latin typeface="DIN Alternate" charset="0"/>
              </a:rPr>
              <a:t>www.RetirementResearcher.com</a:t>
            </a:r>
            <a:endParaRPr lang="en-US" sz="2800" dirty="0">
              <a:solidFill>
                <a:schemeClr val="bg1"/>
              </a:solidFill>
              <a:latin typeface="DIN Alternate" charset="0"/>
            </a:endParaRPr>
          </a:p>
        </p:txBody>
      </p:sp>
      <p:sp>
        <p:nvSpPr>
          <p:cNvPr id="17" name="Title 1"/>
          <p:cNvSpPr txBox="1">
            <a:spLocks/>
          </p:cNvSpPr>
          <p:nvPr/>
        </p:nvSpPr>
        <p:spPr>
          <a:xfrm>
            <a:off x="1021977" y="4180650"/>
            <a:ext cx="4693023" cy="258655"/>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nSpc>
                <a:spcPct val="83000"/>
              </a:lnSpc>
            </a:pPr>
            <a:r>
              <a:rPr lang="en-US" sz="2800" b="1" dirty="0">
                <a:solidFill>
                  <a:schemeClr val="bg1"/>
                </a:solidFill>
                <a:latin typeface="DIN Alternate" charset="0"/>
                <a:ea typeface="DIN Alternate Bold" charset="0"/>
                <a:cs typeface="DIN Alternate Bold" charset="0"/>
              </a:rPr>
              <a:t>Wade </a:t>
            </a:r>
            <a:r>
              <a:rPr lang="en-US" sz="2800" b="1" dirty="0" err="1">
                <a:solidFill>
                  <a:schemeClr val="bg1"/>
                </a:solidFill>
                <a:latin typeface="DIN Alternate" charset="0"/>
                <a:ea typeface="DIN Alternate Bold" charset="0"/>
                <a:cs typeface="DIN Alternate Bold" charset="0"/>
              </a:rPr>
              <a:t>Pfau</a:t>
            </a:r>
            <a:r>
              <a:rPr lang="en-US" sz="2800" b="1" dirty="0">
                <a:solidFill>
                  <a:schemeClr val="bg1"/>
                </a:solidFill>
                <a:latin typeface="DIN Alternate" charset="0"/>
                <a:ea typeface="DIN Alternate Bold" charset="0"/>
                <a:cs typeface="DIN Alternate Bold" charset="0"/>
              </a:rPr>
              <a:t>, Ph.D., CFA</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572" y="6416629"/>
            <a:ext cx="3458151" cy="330031"/>
          </a:xfrm>
          <a:prstGeom prst="rect">
            <a:avLst/>
          </a:prstGeom>
        </p:spPr>
      </p:pic>
      <p:pic>
        <p:nvPicPr>
          <p:cNvPr id="9" name="Picture 2" descr="retirement researche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6803232" y="4372605"/>
            <a:ext cx="3919534" cy="103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953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10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14:bounceEnd="6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698310"/>
            <a:ext cx="11277600" cy="1020762"/>
          </a:xfrm>
        </p:spPr>
        <p:txBody>
          <a:bodyPr/>
          <a:lstStyle/>
          <a:p>
            <a:r>
              <a:rPr lang="en-US" sz="4000" dirty="0"/>
              <a:t>Managing Sequence Risk</a:t>
            </a:r>
          </a:p>
        </p:txBody>
      </p:sp>
      <p:sp>
        <p:nvSpPr>
          <p:cNvPr id="3" name="Content Placeholder 2"/>
          <p:cNvSpPr>
            <a:spLocks noGrp="1"/>
          </p:cNvSpPr>
          <p:nvPr>
            <p:ph idx="1"/>
          </p:nvPr>
        </p:nvSpPr>
        <p:spPr>
          <a:xfrm>
            <a:off x="863600" y="2209800"/>
            <a:ext cx="11023600" cy="4343400"/>
          </a:xfrm>
        </p:spPr>
        <p:txBody>
          <a:bodyPr>
            <a:normAutofit/>
          </a:bodyPr>
          <a:lstStyle/>
          <a:p>
            <a:r>
              <a:rPr lang="en-US" sz="3600" b="1" dirty="0">
                <a:latin typeface="Open Sans" charset="0"/>
                <a:ea typeface="Open Sans" charset="0"/>
                <a:cs typeface="Open Sans" charset="0"/>
              </a:rPr>
              <a:t>Spend Conservatively</a:t>
            </a:r>
          </a:p>
          <a:p>
            <a:r>
              <a:rPr lang="en-US" sz="3600" b="1" dirty="0">
                <a:latin typeface="Open Sans" charset="0"/>
                <a:ea typeface="Open Sans" charset="0"/>
                <a:cs typeface="Open Sans" charset="0"/>
              </a:rPr>
              <a:t>Spending Flexibility</a:t>
            </a:r>
          </a:p>
          <a:p>
            <a:r>
              <a:rPr lang="en-US" sz="3600" b="1" dirty="0">
                <a:latin typeface="Open Sans" charset="0"/>
                <a:ea typeface="Open Sans" charset="0"/>
                <a:cs typeface="Open Sans" charset="0"/>
              </a:rPr>
              <a:t>Reduce Volatility</a:t>
            </a:r>
          </a:p>
          <a:p>
            <a:pPr marL="457200" lvl="1" indent="0">
              <a:buNone/>
            </a:pPr>
            <a:r>
              <a:rPr lang="en-US" sz="3600" dirty="0">
                <a:latin typeface="Open Sans" charset="0"/>
                <a:ea typeface="Open Sans" charset="0"/>
                <a:cs typeface="Open Sans" charset="0"/>
              </a:rPr>
              <a:t>	Build a lifetime spending floor with annuities</a:t>
            </a:r>
          </a:p>
          <a:p>
            <a:r>
              <a:rPr lang="en-US" sz="3600" b="1" dirty="0">
                <a:latin typeface="Open Sans" charset="0"/>
                <a:ea typeface="Open Sans" charset="0"/>
                <a:cs typeface="Open Sans" charset="0"/>
              </a:rPr>
              <a:t>Buffer Assets – Avoid Selling at Losses</a:t>
            </a:r>
          </a:p>
        </p:txBody>
      </p:sp>
    </p:spTree>
    <p:extLst>
      <p:ext uri="{BB962C8B-B14F-4D97-AF65-F5344CB8AC3E}">
        <p14:creationId xmlns:p14="http://schemas.microsoft.com/office/powerpoint/2010/main" val="214324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11201400" cy="1325563"/>
          </a:xfrm>
        </p:spPr>
        <p:txBody>
          <a:bodyPr>
            <a:normAutofit/>
          </a:bodyPr>
          <a:lstStyle/>
          <a:p>
            <a:r>
              <a:rPr lang="en-US" sz="4800" dirty="0"/>
              <a:t>Challenges for an Individual Pension Plan</a:t>
            </a:r>
          </a:p>
        </p:txBody>
      </p:sp>
      <p:sp>
        <p:nvSpPr>
          <p:cNvPr id="3" name="Content Placeholder 2"/>
          <p:cNvSpPr>
            <a:spLocks noGrp="1"/>
          </p:cNvSpPr>
          <p:nvPr>
            <p:ph sz="quarter" idx="1"/>
          </p:nvPr>
        </p:nvSpPr>
        <p:spPr>
          <a:xfrm>
            <a:off x="939800" y="2163763"/>
            <a:ext cx="10972800" cy="3810000"/>
          </a:xfrm>
        </p:spPr>
        <p:txBody>
          <a:bodyPr>
            <a:normAutofit/>
          </a:bodyPr>
          <a:lstStyle/>
          <a:p>
            <a:r>
              <a:rPr lang="en-US" sz="3200" b="1" dirty="0"/>
              <a:t>Asset Returns</a:t>
            </a:r>
          </a:p>
          <a:p>
            <a:pPr lvl="1"/>
            <a:r>
              <a:rPr lang="en-US" sz="3200" i="1" dirty="0"/>
              <a:t>Pension Managers </a:t>
            </a:r>
            <a:r>
              <a:rPr lang="en-US" sz="3200" dirty="0"/>
              <a:t>– Pool returns across generations </a:t>
            </a:r>
          </a:p>
          <a:p>
            <a:pPr lvl="1"/>
            <a:r>
              <a:rPr lang="en-US" sz="3200" i="1" dirty="0">
                <a:solidFill>
                  <a:srgbClr val="C00000"/>
                </a:solidFill>
              </a:rPr>
              <a:t>Households</a:t>
            </a:r>
            <a:r>
              <a:rPr lang="en-US" sz="3200" dirty="0"/>
              <a:t> – One whack at the cat</a:t>
            </a:r>
          </a:p>
          <a:p>
            <a:pPr marL="364058" lvl="1">
              <a:buClr>
                <a:schemeClr val="accent1"/>
              </a:buClr>
              <a:buSzPct val="85000"/>
              <a:buFont typeface="Wingdings 2" pitchFamily="18" charset="2"/>
              <a:buChar char=""/>
            </a:pPr>
            <a:endParaRPr lang="en-US" sz="3200" b="1" dirty="0"/>
          </a:p>
          <a:p>
            <a:pPr marL="364058" lvl="1">
              <a:buClr>
                <a:schemeClr val="accent1"/>
              </a:buClr>
              <a:buSzPct val="85000"/>
              <a:buFont typeface="Wingdings 2" pitchFamily="18" charset="2"/>
              <a:buChar char=""/>
            </a:pPr>
            <a:r>
              <a:rPr lang="en-US" sz="3200" b="1" dirty="0"/>
              <a:t>Longevity Risk</a:t>
            </a:r>
          </a:p>
          <a:p>
            <a:pPr lvl="1"/>
            <a:r>
              <a:rPr lang="en-US" sz="3200" i="1" dirty="0"/>
              <a:t>Pension Managers </a:t>
            </a:r>
            <a:r>
              <a:rPr lang="en-US" sz="3200" dirty="0"/>
              <a:t>– systemic increases in longevity</a:t>
            </a:r>
          </a:p>
          <a:p>
            <a:pPr lvl="1"/>
            <a:r>
              <a:rPr lang="en-US" sz="3200" i="1" dirty="0">
                <a:solidFill>
                  <a:srgbClr val="C00000"/>
                </a:solidFill>
              </a:rPr>
              <a:t>Households</a:t>
            </a:r>
            <a:r>
              <a:rPr lang="en-US" sz="3200" dirty="0"/>
              <a:t> – Idiosyncratic longevity risk</a:t>
            </a:r>
          </a:p>
          <a:p>
            <a:pPr lvl="1">
              <a:buNone/>
            </a:pPr>
            <a:endParaRPr lang="en-US" sz="3200" dirty="0"/>
          </a:p>
          <a:p>
            <a:endParaRPr lang="en-US" dirty="0"/>
          </a:p>
        </p:txBody>
      </p:sp>
    </p:spTree>
    <p:extLst>
      <p:ext uri="{BB962C8B-B14F-4D97-AF65-F5344CB8AC3E}">
        <p14:creationId xmlns:p14="http://schemas.microsoft.com/office/powerpoint/2010/main" val="31761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305800" cy="792163"/>
          </a:xfrm>
        </p:spPr>
        <p:txBody>
          <a:bodyPr>
            <a:noAutofit/>
          </a:bodyPr>
          <a:lstStyle/>
          <a:p>
            <a:r>
              <a:rPr lang="en-US" sz="4800" dirty="0"/>
              <a:t>Retirement Goals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86" y="914401"/>
            <a:ext cx="12101381" cy="5943599"/>
          </a:xfrm>
        </p:spPr>
      </p:pic>
    </p:spTree>
    <p:extLst>
      <p:ext uri="{BB962C8B-B14F-4D97-AF65-F5344CB8AC3E}">
        <p14:creationId xmlns:p14="http://schemas.microsoft.com/office/powerpoint/2010/main" val="357357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649206"/>
            <a:ext cx="118872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 Alternate Bold" charset="0"/>
                <a:ea typeface="+mj-ea"/>
                <a:cs typeface="+mj-cs"/>
              </a:defRPr>
            </a:lvl1pPr>
          </a:lstStyle>
          <a:p>
            <a:r>
              <a:rPr lang="en-US" sz="3200" b="1">
                <a:latin typeface="DIN Alternate" charset="0"/>
                <a:ea typeface="DIN Alternate" charset="0"/>
                <a:cs typeface="DIN Alternate" charset="0"/>
              </a:rPr>
              <a:t>Retirement Income Philosophies</a:t>
            </a:r>
            <a:endParaRPr lang="en-US" sz="3200" b="1" dirty="0">
              <a:latin typeface="DIN Alternate" charset="0"/>
              <a:ea typeface="DIN Alternate" charset="0"/>
              <a:cs typeface="DIN Alternate"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84621968"/>
              </p:ext>
            </p:extLst>
          </p:nvPr>
        </p:nvGraphicFramePr>
        <p:xfrm>
          <a:off x="533400" y="1652446"/>
          <a:ext cx="11125200" cy="4824554"/>
        </p:xfrm>
        <a:graphic>
          <a:graphicData uri="http://schemas.openxmlformats.org/drawingml/2006/table">
            <a:tbl>
              <a:tblPr firstRow="1" bandRow="1">
                <a:tableStyleId>{3B4B98B0-60AC-42C2-AFA5-B58CD77FA1E5}</a:tableStyleId>
              </a:tblPr>
              <a:tblGrid>
                <a:gridCol w="2423311">
                  <a:extLst>
                    <a:ext uri="{9D8B030D-6E8A-4147-A177-3AD203B41FA5}">
                      <a16:colId xmlns:a16="http://schemas.microsoft.com/office/drawing/2014/main" xmlns="" val="20000"/>
                    </a:ext>
                  </a:extLst>
                </a:gridCol>
                <a:gridCol w="3965418">
                  <a:extLst>
                    <a:ext uri="{9D8B030D-6E8A-4147-A177-3AD203B41FA5}">
                      <a16:colId xmlns:a16="http://schemas.microsoft.com/office/drawing/2014/main" xmlns="" val="20001"/>
                    </a:ext>
                  </a:extLst>
                </a:gridCol>
                <a:gridCol w="4736471">
                  <a:extLst>
                    <a:ext uri="{9D8B030D-6E8A-4147-A177-3AD203B41FA5}">
                      <a16:colId xmlns:a16="http://schemas.microsoft.com/office/drawing/2014/main" xmlns="" val="20002"/>
                    </a:ext>
                  </a:extLst>
                </a:gridCol>
              </a:tblGrid>
              <a:tr h="834339">
                <a:tc>
                  <a:txBody>
                    <a:bodyPr/>
                    <a:lstStyle/>
                    <a:p>
                      <a:r>
                        <a:rPr lang="en-US" sz="2000" b="0" dirty="0">
                          <a:latin typeface="DIN Alternate" charset="0"/>
                          <a:ea typeface="DIN Alternate" charset="0"/>
                          <a:cs typeface="DIN Alternate" charset="0"/>
                        </a:rPr>
                        <a:t>Prioritization</a:t>
                      </a:r>
                      <a:r>
                        <a:rPr lang="en-US" sz="2000" b="0" baseline="0" dirty="0">
                          <a:latin typeface="DIN Alternate" charset="0"/>
                          <a:ea typeface="DIN Alternate" charset="0"/>
                          <a:cs typeface="DIN Alternate" charset="0"/>
                        </a:rPr>
                        <a:t> Among Goals</a:t>
                      </a:r>
                      <a:endParaRPr lang="en-US" sz="2000" b="0" dirty="0">
                        <a:solidFill>
                          <a:srgbClr val="574838"/>
                        </a:solidFill>
                        <a:latin typeface="DIN Alternate" charset="0"/>
                        <a:ea typeface="DIN Alternate" charset="0"/>
                        <a:cs typeface="DIN Alternate" charset="0"/>
                      </a:endParaRPr>
                    </a:p>
                  </a:txBody>
                  <a:tcPr marL="121920" marR="121920" anchor="ctr"/>
                </a:tc>
                <a:tc>
                  <a:txBody>
                    <a:bodyPr/>
                    <a:lstStyle/>
                    <a:p>
                      <a:r>
                        <a:rPr lang="en-US" sz="2000" b="0" dirty="0">
                          <a:latin typeface="DIN Alternate" charset="0"/>
                          <a:ea typeface="DIN Alternate" charset="0"/>
                          <a:cs typeface="DIN Alternate" charset="0"/>
                        </a:rPr>
                        <a:t>Focus on overall lifestyle spending goals</a:t>
                      </a:r>
                      <a:endParaRPr lang="en-US" sz="2000" b="0" dirty="0">
                        <a:solidFill>
                          <a:srgbClr val="574838"/>
                        </a:solidFill>
                        <a:latin typeface="DIN Alternate" charset="0"/>
                        <a:ea typeface="DIN Alternate" charset="0"/>
                        <a:cs typeface="DIN Alternate" charset="0"/>
                      </a:endParaRPr>
                    </a:p>
                  </a:txBody>
                  <a:tcPr marL="121920" marR="121920" anchor="ctr"/>
                </a:tc>
                <a:tc>
                  <a:txBody>
                    <a:bodyPr/>
                    <a:lstStyle/>
                    <a:p>
                      <a:r>
                        <a:rPr lang="en-US" sz="2000" b="0" dirty="0">
                          <a:latin typeface="DIN Alternate" charset="0"/>
                          <a:ea typeface="DIN Alternate" charset="0"/>
                          <a:cs typeface="DIN Alternate" charset="0"/>
                        </a:rPr>
                        <a:t>Distinguish</a:t>
                      </a:r>
                      <a:r>
                        <a:rPr lang="en-US" sz="2000" b="0" baseline="0" dirty="0">
                          <a:latin typeface="DIN Alternate" charset="0"/>
                          <a:ea typeface="DIN Alternate" charset="0"/>
                          <a:cs typeface="DIN Alternate" charset="0"/>
                        </a:rPr>
                        <a:t> retirement spending goals between essential needs and discretionary expenses</a:t>
                      </a:r>
                      <a:endParaRPr lang="en-US" sz="2000" b="0" dirty="0">
                        <a:solidFill>
                          <a:srgbClr val="574838"/>
                        </a:solidFill>
                        <a:latin typeface="DIN Alternate" charset="0"/>
                        <a:ea typeface="DIN Alternate" charset="0"/>
                        <a:cs typeface="DIN Alternate" charset="0"/>
                      </a:endParaRPr>
                    </a:p>
                  </a:txBody>
                  <a:tcPr marL="121920" marR="121920" anchor="ctr"/>
                </a:tc>
                <a:extLst>
                  <a:ext uri="{0D108BD9-81ED-4DB2-BD59-A6C34878D82A}">
                    <a16:rowId xmlns:a16="http://schemas.microsoft.com/office/drawing/2014/main" xmlns="" val="10000"/>
                  </a:ext>
                </a:extLst>
              </a:tr>
              <a:tr h="1415848">
                <a:tc>
                  <a:txBody>
                    <a:bodyPr/>
                    <a:lstStyle/>
                    <a:p>
                      <a:r>
                        <a:rPr lang="en-US" sz="2000" b="0" dirty="0">
                          <a:latin typeface="DIN Alternate" charset="0"/>
                          <a:ea typeface="DIN Alternate" charset="0"/>
                          <a:cs typeface="DIN Alternate" charset="0"/>
                        </a:rPr>
                        <a:t>Investment Approach</a:t>
                      </a:r>
                      <a:endParaRPr lang="en-US" sz="2000" b="0" dirty="0">
                        <a:solidFill>
                          <a:srgbClr val="574838"/>
                        </a:solidFill>
                        <a:latin typeface="DIN Alternate" charset="0"/>
                        <a:ea typeface="DIN Alternate" charset="0"/>
                        <a:cs typeface="DIN Alternate" charset="0"/>
                      </a:endParaRPr>
                    </a:p>
                  </a:txBody>
                  <a:tcPr marL="121920" marR="121920" anchor="ctr"/>
                </a:tc>
                <a:tc>
                  <a:txBody>
                    <a:bodyPr/>
                    <a:lstStyle/>
                    <a:p>
                      <a:r>
                        <a:rPr lang="en-US" sz="2000" b="0" dirty="0">
                          <a:latin typeface="DIN Alternate" charset="0"/>
                          <a:ea typeface="DIN Alternate" charset="0"/>
                          <a:cs typeface="DIN Alternate" charset="0"/>
                        </a:rPr>
                        <a:t>Focus</a:t>
                      </a:r>
                      <a:r>
                        <a:rPr lang="en-US" sz="2000" b="0" baseline="0" dirty="0">
                          <a:latin typeface="DIN Alternate" charset="0"/>
                          <a:ea typeface="DIN Alternate" charset="0"/>
                          <a:cs typeface="DIN Alternate" charset="0"/>
                        </a:rPr>
                        <a:t> on a total returns investing for the entire financial portfolio to maximize returns for an acceptable level of volatility</a:t>
                      </a:r>
                      <a:endParaRPr lang="en-US" sz="2000" b="0" dirty="0">
                        <a:solidFill>
                          <a:srgbClr val="574838"/>
                        </a:solidFill>
                        <a:latin typeface="DIN Alternate" charset="0"/>
                        <a:ea typeface="DIN Alternate" charset="0"/>
                        <a:cs typeface="DIN Alternate" charset="0"/>
                      </a:endParaRPr>
                    </a:p>
                  </a:txBody>
                  <a:tcPr marL="121920" marR="121920" anchor="ctr"/>
                </a:tc>
                <a:tc>
                  <a:txBody>
                    <a:bodyPr/>
                    <a:lstStyle/>
                    <a:p>
                      <a:r>
                        <a:rPr lang="en-US" sz="2000" b="0" dirty="0">
                          <a:latin typeface="DIN Alternate" charset="0"/>
                          <a:ea typeface="DIN Alternate" charset="0"/>
                          <a:cs typeface="DIN Alternate" charset="0"/>
                        </a:rPr>
                        <a:t>Match assets to different goals so that risk levels are compatible.</a:t>
                      </a:r>
                      <a:r>
                        <a:rPr lang="en-US" sz="2000" b="0" baseline="0" dirty="0">
                          <a:latin typeface="DIN Alternate" charset="0"/>
                          <a:ea typeface="DIN Alternate" charset="0"/>
                          <a:cs typeface="DIN Alternate" charset="0"/>
                        </a:rPr>
                        <a:t>  Allows a wider role for holding individual bonds and using income annuities.</a:t>
                      </a:r>
                      <a:endParaRPr lang="en-US" sz="2000" b="0" dirty="0">
                        <a:solidFill>
                          <a:srgbClr val="574838"/>
                        </a:solidFill>
                        <a:latin typeface="DIN Alternate" charset="0"/>
                        <a:ea typeface="DIN Alternate" charset="0"/>
                        <a:cs typeface="DIN Alternate" charset="0"/>
                      </a:endParaRPr>
                    </a:p>
                  </a:txBody>
                  <a:tcPr marL="121920" marR="121920" anchor="ctr"/>
                </a:tc>
                <a:extLst>
                  <a:ext uri="{0D108BD9-81ED-4DB2-BD59-A6C34878D82A}">
                    <a16:rowId xmlns:a16="http://schemas.microsoft.com/office/drawing/2014/main" xmlns="" val="10001"/>
                  </a:ext>
                </a:extLst>
              </a:tr>
              <a:tr h="1092226">
                <a:tc>
                  <a:txBody>
                    <a:bodyPr/>
                    <a:lstStyle/>
                    <a:p>
                      <a:r>
                        <a:rPr lang="en-US" sz="2000" b="0" dirty="0">
                          <a:latin typeface="DIN Alternate" charset="0"/>
                          <a:ea typeface="DIN Alternate" charset="0"/>
                          <a:cs typeface="DIN Alternate" charset="0"/>
                        </a:rPr>
                        <a:t>Measuring Retirement Success</a:t>
                      </a:r>
                      <a:endParaRPr lang="en-US" sz="2000" b="0" dirty="0">
                        <a:solidFill>
                          <a:srgbClr val="574838"/>
                        </a:solidFill>
                        <a:latin typeface="DIN Alternate" charset="0"/>
                        <a:ea typeface="DIN Alternate" charset="0"/>
                        <a:cs typeface="DIN Alternate" charset="0"/>
                      </a:endParaRPr>
                    </a:p>
                  </a:txBody>
                  <a:tcPr marL="121920" marR="121920" anchor="ctr"/>
                </a:tc>
                <a:tc>
                  <a:txBody>
                    <a:bodyPr/>
                    <a:lstStyle/>
                    <a:p>
                      <a:r>
                        <a:rPr lang="en-US" sz="2000" b="0" dirty="0">
                          <a:latin typeface="DIN Alternate" charset="0"/>
                          <a:ea typeface="DIN Alternate" charset="0"/>
                          <a:cs typeface="DIN Alternate" charset="0"/>
                        </a:rPr>
                        <a:t>Focus on determining an acceptable probability of failure for the overall retirement plan</a:t>
                      </a:r>
                      <a:endParaRPr lang="en-US" sz="2000" b="0" dirty="0">
                        <a:solidFill>
                          <a:srgbClr val="574838"/>
                        </a:solidFill>
                        <a:latin typeface="DIN Alternate" charset="0"/>
                        <a:ea typeface="DIN Alternate" charset="0"/>
                        <a:cs typeface="DIN Alternate" charset="0"/>
                      </a:endParaRPr>
                    </a:p>
                  </a:txBody>
                  <a:tcPr marL="121920" marR="121920" anchor="ctr"/>
                </a:tc>
                <a:tc>
                  <a:txBody>
                    <a:bodyPr/>
                    <a:lstStyle/>
                    <a:p>
                      <a:r>
                        <a:rPr lang="en-US" sz="2000" b="0" dirty="0">
                          <a:latin typeface="DIN Alternate" charset="0"/>
                          <a:ea typeface="DIN Alternate" charset="0"/>
                          <a:cs typeface="DIN Alternate" charset="0"/>
                        </a:rPr>
                        <a:t>Seeks</a:t>
                      </a:r>
                      <a:r>
                        <a:rPr lang="en-US" sz="2000" b="0" baseline="0" dirty="0">
                          <a:latin typeface="DIN Alternate" charset="0"/>
                          <a:ea typeface="DIN Alternate" charset="0"/>
                          <a:cs typeface="DIN Alternate" charset="0"/>
                        </a:rPr>
                        <a:t> to minimize harms in worst-case scenarios by avoiding failure for essential needs</a:t>
                      </a:r>
                      <a:endParaRPr lang="en-US" sz="2000" b="0" dirty="0">
                        <a:solidFill>
                          <a:srgbClr val="574838"/>
                        </a:solidFill>
                        <a:latin typeface="DIN Alternate" charset="0"/>
                        <a:ea typeface="DIN Alternate" charset="0"/>
                        <a:cs typeface="DIN Alternate" charset="0"/>
                      </a:endParaRPr>
                    </a:p>
                  </a:txBody>
                  <a:tcPr marL="121920" marR="121920" anchor="ctr"/>
                </a:tc>
                <a:extLst>
                  <a:ext uri="{0D108BD9-81ED-4DB2-BD59-A6C34878D82A}">
                    <a16:rowId xmlns:a16="http://schemas.microsoft.com/office/drawing/2014/main" xmlns="" val="10002"/>
                  </a:ext>
                </a:extLst>
              </a:tr>
              <a:tr h="1092226">
                <a:tc>
                  <a:txBody>
                    <a:bodyPr/>
                    <a:lstStyle/>
                    <a:p>
                      <a:r>
                        <a:rPr lang="en-US" sz="2000" b="0" dirty="0">
                          <a:latin typeface="DIN Alternate" charset="0"/>
                          <a:ea typeface="DIN Alternate" charset="0"/>
                          <a:cs typeface="DIN Alternate" charset="0"/>
                        </a:rPr>
                        <a:t>Safe Withdrawal</a:t>
                      </a:r>
                      <a:r>
                        <a:rPr lang="en-US" sz="2000" b="0" baseline="0" dirty="0">
                          <a:latin typeface="DIN Alternate" charset="0"/>
                          <a:ea typeface="DIN Alternate" charset="0"/>
                          <a:cs typeface="DIN Alternate" charset="0"/>
                        </a:rPr>
                        <a:t> Rate</a:t>
                      </a:r>
                      <a:endParaRPr lang="en-US" sz="2000" b="0" dirty="0">
                        <a:solidFill>
                          <a:srgbClr val="574838"/>
                        </a:solidFill>
                        <a:latin typeface="DIN Alternate" charset="0"/>
                        <a:ea typeface="DIN Alternate" charset="0"/>
                        <a:cs typeface="DIN Alternate" charset="0"/>
                      </a:endParaRPr>
                    </a:p>
                  </a:txBody>
                  <a:tcPr marL="121920" marR="121920" anchor="ctr"/>
                </a:tc>
                <a:tc>
                  <a:txBody>
                    <a:bodyPr/>
                    <a:lstStyle/>
                    <a:p>
                      <a:r>
                        <a:rPr lang="en-US" sz="2000" b="0" dirty="0">
                          <a:latin typeface="DIN Alternate" charset="0"/>
                          <a:ea typeface="DIN Alternate" charset="0"/>
                          <a:cs typeface="DIN Alternate" charset="0"/>
                        </a:rPr>
                        <a:t>The historical record suggests that</a:t>
                      </a:r>
                      <a:r>
                        <a:rPr lang="en-US" sz="2000" b="0" baseline="0" dirty="0">
                          <a:latin typeface="DIN Alternate" charset="0"/>
                          <a:ea typeface="DIN Alternate" charset="0"/>
                          <a:cs typeface="DIN Alternate" charset="0"/>
                        </a:rPr>
                        <a:t> 4% or 4.5% is about as bad as it gets</a:t>
                      </a:r>
                      <a:endParaRPr lang="en-US" sz="2000" b="0" dirty="0">
                        <a:solidFill>
                          <a:srgbClr val="574838"/>
                        </a:solidFill>
                        <a:latin typeface="DIN Alternate" charset="0"/>
                        <a:ea typeface="DIN Alternate" charset="0"/>
                        <a:cs typeface="DIN Alternate" charset="0"/>
                      </a:endParaRPr>
                    </a:p>
                  </a:txBody>
                  <a:tcPr marL="121920" marR="121920" anchor="ctr"/>
                </a:tc>
                <a:tc>
                  <a:txBody>
                    <a:bodyPr/>
                    <a:lstStyle/>
                    <a:p>
                      <a:r>
                        <a:rPr lang="en-US" sz="2000" b="0" dirty="0">
                          <a:latin typeface="DIN Alternate" charset="0"/>
                          <a:ea typeface="DIN Alternate" charset="0"/>
                          <a:cs typeface="DIN Alternate" charset="0"/>
                        </a:rPr>
                        <a:t>Unknown and unknowable.</a:t>
                      </a:r>
                      <a:r>
                        <a:rPr lang="en-US" sz="2000" b="0" baseline="0" dirty="0">
                          <a:latin typeface="DIN Alternate" charset="0"/>
                          <a:ea typeface="DIN Alternate" charset="0"/>
                          <a:cs typeface="DIN Alternate" charset="0"/>
                        </a:rPr>
                        <a:t> Risky assets are inherently risky and the historical success of a strategy does not provide sufficient confidence</a:t>
                      </a:r>
                      <a:endParaRPr lang="en-US" sz="2000" b="0" dirty="0">
                        <a:solidFill>
                          <a:srgbClr val="574838"/>
                        </a:solidFill>
                        <a:latin typeface="DIN Alternate" charset="0"/>
                        <a:ea typeface="DIN Alternate" charset="0"/>
                        <a:cs typeface="DIN Alternate" charset="0"/>
                      </a:endParaRPr>
                    </a:p>
                  </a:txBody>
                  <a:tcPr marL="121920" marR="121920" anchor="ctr"/>
                </a:tc>
                <a:extLst>
                  <a:ext uri="{0D108BD9-81ED-4DB2-BD59-A6C34878D82A}">
                    <a16:rowId xmlns:a16="http://schemas.microsoft.com/office/drawing/2014/main" xmlns="" val="10003"/>
                  </a:ext>
                </a:extLst>
              </a:tr>
            </a:tbl>
          </a:graphicData>
        </a:graphic>
      </p:graphicFrame>
      <p:sp>
        <p:nvSpPr>
          <p:cNvPr id="4" name="TextBox 3"/>
          <p:cNvSpPr txBox="1"/>
          <p:nvPr/>
        </p:nvSpPr>
        <p:spPr>
          <a:xfrm>
            <a:off x="3505200" y="1190781"/>
            <a:ext cx="8026400" cy="461665"/>
          </a:xfrm>
          <a:prstGeom prst="rect">
            <a:avLst/>
          </a:prstGeom>
          <a:noFill/>
        </p:spPr>
        <p:txBody>
          <a:bodyPr wrap="square" rtlCol="0">
            <a:spAutoFit/>
          </a:bodyPr>
          <a:lstStyle/>
          <a:p>
            <a:r>
              <a:rPr lang="en-US" sz="2400" dirty="0">
                <a:latin typeface="DIN Alternate" charset="0"/>
                <a:ea typeface="DIN Alternate" charset="0"/>
                <a:cs typeface="DIN Alternate" charset="0"/>
              </a:rPr>
              <a:t>Probability-Based	                       Safety-First</a:t>
            </a:r>
          </a:p>
        </p:txBody>
      </p:sp>
    </p:spTree>
    <p:extLst>
      <p:ext uri="{BB962C8B-B14F-4D97-AF65-F5344CB8AC3E}">
        <p14:creationId xmlns:p14="http://schemas.microsoft.com/office/powerpoint/2010/main" val="92445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365" y="2971800"/>
            <a:ext cx="5352516" cy="1143000"/>
          </a:xfrm>
        </p:spPr>
        <p:txBody>
          <a:bodyPr>
            <a:noAutofit/>
          </a:bodyPr>
          <a:lstStyle/>
          <a:p>
            <a:pPr algn="ctr"/>
            <a:r>
              <a:rPr lang="en-US" sz="5400" dirty="0"/>
              <a:t>Safe </a:t>
            </a:r>
            <a:br>
              <a:rPr lang="en-US" sz="5400" dirty="0"/>
            </a:br>
            <a:r>
              <a:rPr lang="en-US" sz="5400" dirty="0"/>
              <a:t>Withdrawal </a:t>
            </a:r>
            <a:br>
              <a:rPr lang="en-US" sz="5400" dirty="0"/>
            </a:br>
            <a:r>
              <a:rPr lang="en-US" sz="5400" dirty="0"/>
              <a:t>Rates </a:t>
            </a:r>
            <a:br>
              <a:rPr lang="en-US" sz="5400" dirty="0"/>
            </a:br>
            <a:r>
              <a:rPr lang="en-US" sz="5400" dirty="0"/>
              <a:t/>
            </a:r>
            <a:br>
              <a:rPr lang="en-US" sz="5400" dirty="0"/>
            </a:br>
            <a:r>
              <a:rPr lang="en-US" sz="5400" dirty="0"/>
              <a:t>and</a:t>
            </a:r>
            <a:br>
              <a:rPr lang="en-US" sz="5400" dirty="0"/>
            </a:br>
            <a:r>
              <a:rPr lang="en-US" sz="5400" dirty="0"/>
              <a:t/>
            </a:r>
            <a:br>
              <a:rPr lang="en-US" sz="5400" dirty="0"/>
            </a:br>
            <a:r>
              <a:rPr lang="en-US" sz="5400" dirty="0"/>
              <a:t>The 4% Rule</a:t>
            </a:r>
          </a:p>
        </p:txBody>
      </p:sp>
      <p:pic>
        <p:nvPicPr>
          <p:cNvPr id="4" name="Picture 3" descr="Bengen1994.JPG"/>
          <p:cNvPicPr>
            <a:picLocks noChangeAspect="1"/>
          </p:cNvPicPr>
          <p:nvPr/>
        </p:nvPicPr>
        <p:blipFill>
          <a:blip r:embed="rId3" cstate="print"/>
          <a:stretch>
            <a:fillRect/>
          </a:stretch>
        </p:blipFill>
        <p:spPr>
          <a:xfrm>
            <a:off x="5347582" y="322162"/>
            <a:ext cx="5153467" cy="569763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411748" y="6019801"/>
            <a:ext cx="4393190" cy="646331"/>
          </a:xfrm>
          <a:prstGeom prst="rect">
            <a:avLst/>
          </a:prstGeom>
          <a:noFill/>
        </p:spPr>
        <p:txBody>
          <a:bodyPr wrap="none" rtlCol="0">
            <a:spAutoFit/>
          </a:bodyPr>
          <a:lstStyle/>
          <a:p>
            <a:r>
              <a:rPr lang="en-US" dirty="0">
                <a:latin typeface="DIN Alternate" charset="0"/>
              </a:rPr>
              <a:t>William </a:t>
            </a:r>
            <a:r>
              <a:rPr lang="en-US" dirty="0" err="1">
                <a:latin typeface="DIN Alternate" charset="0"/>
              </a:rPr>
              <a:t>Bengen</a:t>
            </a:r>
            <a:endParaRPr lang="en-US" dirty="0">
              <a:latin typeface="DIN Alternate" charset="0"/>
            </a:endParaRPr>
          </a:p>
          <a:p>
            <a:r>
              <a:rPr lang="en-US" i="1" dirty="0">
                <a:latin typeface="DIN Alternate" charset="0"/>
              </a:rPr>
              <a:t>Journal of Financial Planning</a:t>
            </a:r>
            <a:r>
              <a:rPr lang="en-US" dirty="0">
                <a:latin typeface="DIN Alternate" charset="0"/>
              </a:rPr>
              <a:t>, October 1994</a:t>
            </a:r>
          </a:p>
        </p:txBody>
      </p:sp>
    </p:spTree>
    <p:extLst>
      <p:ext uri="{BB962C8B-B14F-4D97-AF65-F5344CB8AC3E}">
        <p14:creationId xmlns:p14="http://schemas.microsoft.com/office/powerpoint/2010/main" val="220911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990600"/>
            <a:ext cx="10515600" cy="1325563"/>
          </a:xfrm>
        </p:spPr>
        <p:txBody>
          <a:bodyPr>
            <a:normAutofit fontScale="90000"/>
          </a:bodyPr>
          <a:lstStyle/>
          <a:p>
            <a:r>
              <a:rPr lang="en-US" dirty="0"/>
              <a:t>Relationship between Interest Rates, </a:t>
            </a:r>
            <a:br>
              <a:rPr lang="en-US" dirty="0"/>
            </a:br>
            <a:r>
              <a:rPr lang="en-US" dirty="0"/>
              <a:t>Planning Horizon, and Sustainable Spending</a:t>
            </a:r>
            <a:br>
              <a:rPr lang="en-US" dirty="0"/>
            </a:br>
            <a:r>
              <a:rPr lang="en-US" dirty="0"/>
              <a:t>for a 65-year old with $1 million</a:t>
            </a:r>
          </a:p>
        </p:txBody>
      </p:sp>
      <p:graphicFrame>
        <p:nvGraphicFramePr>
          <p:cNvPr id="3" name="Content Placeholder 2"/>
          <p:cNvGraphicFramePr>
            <a:graphicFrameLocks noGrp="1"/>
          </p:cNvGraphicFramePr>
          <p:nvPr>
            <p:ph idx="1"/>
            <p:extLst/>
          </p:nvPr>
        </p:nvGraphicFramePr>
        <p:xfrm>
          <a:off x="762000" y="2514600"/>
          <a:ext cx="10744201" cy="4114803"/>
        </p:xfrm>
        <a:graphic>
          <a:graphicData uri="http://schemas.openxmlformats.org/drawingml/2006/table">
            <a:tbl>
              <a:tblPr firstRow="1" firstCol="1" bandRow="1">
                <a:tableStyleId>{3B4B98B0-60AC-42C2-AFA5-B58CD77FA1E5}</a:tableStyleId>
              </a:tblPr>
              <a:tblGrid>
                <a:gridCol w="1009020">
                  <a:extLst>
                    <a:ext uri="{9D8B030D-6E8A-4147-A177-3AD203B41FA5}">
                      <a16:colId xmlns:a16="http://schemas.microsoft.com/office/drawing/2014/main" xmlns="" val="1359834879"/>
                    </a:ext>
                  </a:extLst>
                </a:gridCol>
                <a:gridCol w="1233247">
                  <a:extLst>
                    <a:ext uri="{9D8B030D-6E8A-4147-A177-3AD203B41FA5}">
                      <a16:colId xmlns:a16="http://schemas.microsoft.com/office/drawing/2014/main" xmlns="" val="3335461716"/>
                    </a:ext>
                  </a:extLst>
                </a:gridCol>
                <a:gridCol w="1214562">
                  <a:extLst>
                    <a:ext uri="{9D8B030D-6E8A-4147-A177-3AD203B41FA5}">
                      <a16:colId xmlns:a16="http://schemas.microsoft.com/office/drawing/2014/main" xmlns="" val="1571281802"/>
                    </a:ext>
                  </a:extLst>
                </a:gridCol>
                <a:gridCol w="1214562">
                  <a:extLst>
                    <a:ext uri="{9D8B030D-6E8A-4147-A177-3AD203B41FA5}">
                      <a16:colId xmlns:a16="http://schemas.microsoft.com/office/drawing/2014/main" xmlns="" val="1350152368"/>
                    </a:ext>
                  </a:extLst>
                </a:gridCol>
                <a:gridCol w="1214562">
                  <a:extLst>
                    <a:ext uri="{9D8B030D-6E8A-4147-A177-3AD203B41FA5}">
                      <a16:colId xmlns:a16="http://schemas.microsoft.com/office/drawing/2014/main" xmlns="" val="2068161539"/>
                    </a:ext>
                  </a:extLst>
                </a:gridCol>
                <a:gridCol w="1214562">
                  <a:extLst>
                    <a:ext uri="{9D8B030D-6E8A-4147-A177-3AD203B41FA5}">
                      <a16:colId xmlns:a16="http://schemas.microsoft.com/office/drawing/2014/main" xmlns="" val="576924876"/>
                    </a:ext>
                  </a:extLst>
                </a:gridCol>
                <a:gridCol w="1214562">
                  <a:extLst>
                    <a:ext uri="{9D8B030D-6E8A-4147-A177-3AD203B41FA5}">
                      <a16:colId xmlns:a16="http://schemas.microsoft.com/office/drawing/2014/main" xmlns="" val="3118868140"/>
                    </a:ext>
                  </a:extLst>
                </a:gridCol>
                <a:gridCol w="1214562">
                  <a:extLst>
                    <a:ext uri="{9D8B030D-6E8A-4147-A177-3AD203B41FA5}">
                      <a16:colId xmlns:a16="http://schemas.microsoft.com/office/drawing/2014/main" xmlns="" val="3965539007"/>
                    </a:ext>
                  </a:extLst>
                </a:gridCol>
                <a:gridCol w="1214562">
                  <a:extLst>
                    <a:ext uri="{9D8B030D-6E8A-4147-A177-3AD203B41FA5}">
                      <a16:colId xmlns:a16="http://schemas.microsoft.com/office/drawing/2014/main" xmlns="" val="3265618066"/>
                    </a:ext>
                  </a:extLst>
                </a:gridCol>
              </a:tblGrid>
              <a:tr h="374073">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n-US" sz="2400" u="none" strike="noStrike">
                          <a:effectLst/>
                        </a:rPr>
                        <a:t>Fixed Return</a:t>
                      </a:r>
                      <a:endParaRPr lang="en-US" sz="24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91836572"/>
                  </a:ext>
                </a:extLst>
              </a:tr>
              <a:tr h="374073">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0.5%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5.5%</a:t>
                      </a:r>
                      <a:endParaRPr lang="en-US" sz="24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29118118"/>
                  </a:ext>
                </a:extLst>
              </a:tr>
              <a:tr h="374073">
                <a:tc rowSpan="9">
                  <a:txBody>
                    <a:bodyPr/>
                    <a:lstStyle/>
                    <a:p>
                      <a:pPr algn="ctr" fontAlgn="ctr"/>
                      <a:r>
                        <a:rPr lang="en-US" sz="2400" u="none" strike="noStrike" dirty="0">
                          <a:effectLst/>
                        </a:rPr>
                        <a:t>Planning Horizon (Age)</a:t>
                      </a:r>
                      <a:endParaRPr lang="en-US" sz="2400" b="1" i="0" u="none" strike="noStrike" dirty="0">
                        <a:solidFill>
                          <a:srgbClr val="000000"/>
                        </a:solidFill>
                        <a:effectLst/>
                        <a:latin typeface="Calibri" panose="020F0502020204030204" pitchFamily="34" charset="0"/>
                      </a:endParaRPr>
                    </a:p>
                  </a:txBody>
                  <a:tcPr marL="0" marR="0" marT="0" marB="0" vert="vert270" anchor="ctr"/>
                </a:tc>
                <a:tc>
                  <a:txBody>
                    <a:bodyPr/>
                    <a:lstStyle/>
                    <a:p>
                      <a:pPr algn="ctr" fontAlgn="b"/>
                      <a:r>
                        <a:rPr lang="en-US" sz="2400" u="none" strike="noStrike" dirty="0">
                          <a:effectLst/>
                        </a:rPr>
                        <a:t>70</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$200,000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$202,000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$205,999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$209,997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$213,992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$217,982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$221,968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25559322"/>
                  </a:ext>
                </a:extLst>
              </a:tr>
              <a:tr h="374073">
                <a:tc vMerge="1">
                  <a:txBody>
                    <a:bodyPr/>
                    <a:lstStyle/>
                    <a:p>
                      <a:endParaRPr lang="en-US"/>
                    </a:p>
                  </a:txBody>
                  <a:tcPr/>
                </a:tc>
                <a:tc>
                  <a:txBody>
                    <a:bodyPr/>
                    <a:lstStyle/>
                    <a:p>
                      <a:pPr algn="ctr" fontAlgn="b"/>
                      <a:r>
                        <a:rPr lang="en-US" sz="2400" u="none" strike="noStrike" dirty="0">
                          <a:effectLst/>
                        </a:rPr>
                        <a:t>75</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$100,000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$102,259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$106,832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$111,472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$116,175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$120,937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$125,751</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6887196"/>
                  </a:ext>
                </a:extLst>
              </a:tr>
              <a:tr h="374073">
                <a:tc vMerge="1">
                  <a:txBody>
                    <a:bodyPr/>
                    <a:lstStyle/>
                    <a:p>
                      <a:endParaRPr lang="en-US"/>
                    </a:p>
                  </a:txBody>
                  <a:tcPr/>
                </a:tc>
                <a:tc>
                  <a:txBody>
                    <a:bodyPr/>
                    <a:lstStyle/>
                    <a:p>
                      <a:pPr algn="ctr" fontAlgn="b"/>
                      <a:r>
                        <a:rPr lang="en-US" sz="2400" u="none" strike="noStrike" dirty="0">
                          <a:effectLst/>
                        </a:rPr>
                        <a:t>80</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$66,667</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$69,019</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$73,837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$78,797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$83,889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$89,104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$94,432</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95795667"/>
                  </a:ext>
                </a:extLst>
              </a:tr>
              <a:tr h="374073">
                <a:tc vMerge="1">
                  <a:txBody>
                    <a:bodyPr/>
                    <a:lstStyle/>
                    <a:p>
                      <a:endParaRPr lang="en-US"/>
                    </a:p>
                  </a:txBody>
                  <a:tcPr/>
                </a:tc>
                <a:tc>
                  <a:txBody>
                    <a:bodyPr/>
                    <a:lstStyle/>
                    <a:p>
                      <a:pPr algn="ctr" fontAlgn="b"/>
                      <a:r>
                        <a:rPr lang="en-US" sz="2400" u="none" strike="noStrike">
                          <a:effectLst/>
                        </a:rPr>
                        <a:t>85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$50,000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$52,404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$57,385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$62,583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$67,982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$73,566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$79,317</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15576738"/>
                  </a:ext>
                </a:extLst>
              </a:tr>
              <a:tr h="374073">
                <a:tc vMerge="1">
                  <a:txBody>
                    <a:bodyPr/>
                    <a:lstStyle/>
                    <a:p>
                      <a:endParaRPr lang="en-US"/>
                    </a:p>
                  </a:txBody>
                  <a:tcPr/>
                </a:tc>
                <a:tc>
                  <a:txBody>
                    <a:bodyPr/>
                    <a:lstStyle/>
                    <a:p>
                      <a:pPr algn="ctr" fontAlgn="b"/>
                      <a:r>
                        <a:rPr lang="en-US" sz="2400" u="none" strike="noStrike">
                          <a:effectLst/>
                        </a:rPr>
                        <a:t>90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$40,000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$42,440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$47,550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$52,952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$58,622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$64,535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$70,663</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21895390"/>
                  </a:ext>
                </a:extLst>
              </a:tr>
              <a:tr h="374073">
                <a:tc vMerge="1">
                  <a:txBody>
                    <a:bodyPr/>
                    <a:lstStyle/>
                    <a:p>
                      <a:endParaRPr lang="en-US"/>
                    </a:p>
                  </a:txBody>
                  <a:tcPr/>
                </a:tc>
                <a:tc>
                  <a:txBody>
                    <a:bodyPr/>
                    <a:lstStyle/>
                    <a:p>
                      <a:pPr algn="ctr" fontAlgn="b"/>
                      <a:r>
                        <a:rPr lang="en-US" sz="2400" u="none" strike="noStrike">
                          <a:effectLst/>
                        </a:rPr>
                        <a:t>95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$33,333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$35,800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$41,024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$46,612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$52,533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$58,748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$65,218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95403505"/>
                  </a:ext>
                </a:extLst>
              </a:tr>
              <a:tr h="374073">
                <a:tc vMerge="1">
                  <a:txBody>
                    <a:bodyPr/>
                    <a:lstStyle/>
                    <a:p>
                      <a:endParaRPr lang="en-US"/>
                    </a:p>
                  </a:txBody>
                  <a:tcPr/>
                </a:tc>
                <a:tc>
                  <a:txBody>
                    <a:bodyPr/>
                    <a:lstStyle/>
                    <a:p>
                      <a:pPr algn="ctr" fontAlgn="b"/>
                      <a:r>
                        <a:rPr lang="en-US" sz="2400" u="none" strike="noStrike">
                          <a:effectLst/>
                        </a:rPr>
                        <a:t>100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$28,571</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$31,060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$36,388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$42,152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$48,308</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$54,804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$61,588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2074273"/>
                  </a:ext>
                </a:extLst>
              </a:tr>
              <a:tr h="374073">
                <a:tc vMerge="1">
                  <a:txBody>
                    <a:bodyPr/>
                    <a:lstStyle/>
                    <a:p>
                      <a:endParaRPr lang="en-US"/>
                    </a:p>
                  </a:txBody>
                  <a:tcPr/>
                </a:tc>
                <a:tc>
                  <a:txBody>
                    <a:bodyPr/>
                    <a:lstStyle/>
                    <a:p>
                      <a:pPr algn="ctr" fontAlgn="b"/>
                      <a:r>
                        <a:rPr lang="en-US" sz="2400" u="none" strike="noStrike">
                          <a:effectLst/>
                        </a:rPr>
                        <a:t>105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$25,000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$27,508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$32,933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$38,865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$45,244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$52,003</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$59,071</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16061746"/>
                  </a:ext>
                </a:extLst>
              </a:tr>
              <a:tr h="374073">
                <a:tc vMerge="1">
                  <a:txBody>
                    <a:bodyPr/>
                    <a:lstStyle/>
                    <a:p>
                      <a:endParaRPr lang="en-US"/>
                    </a:p>
                  </a:txBody>
                  <a:tcPr/>
                </a:tc>
                <a:tc>
                  <a:txBody>
                    <a:bodyPr/>
                    <a:lstStyle/>
                    <a:p>
                      <a:pPr algn="ctr" fontAlgn="b"/>
                      <a:r>
                        <a:rPr lang="en-US" sz="2400" u="none" strike="noStrike">
                          <a:effectLst/>
                        </a:rPr>
                        <a:t>110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$22,222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$24,747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$30,266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$36,359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$42,950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$49,954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$57,281</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01886467"/>
                  </a:ext>
                </a:extLst>
              </a:tr>
            </a:tbl>
          </a:graphicData>
        </a:graphic>
      </p:graphicFrame>
    </p:spTree>
    <p:extLst>
      <p:ext uri="{BB962C8B-B14F-4D97-AF65-F5344CB8AC3E}">
        <p14:creationId xmlns:p14="http://schemas.microsoft.com/office/powerpoint/2010/main" val="151718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066800"/>
            <a:ext cx="5943600" cy="1325563"/>
          </a:xfrm>
        </p:spPr>
        <p:txBody>
          <a:bodyPr>
            <a:noAutofit/>
          </a:bodyPr>
          <a:lstStyle/>
          <a:p>
            <a:r>
              <a:rPr lang="en-US" sz="2400" dirty="0"/>
              <a:t>Relationship between Interest Rates, </a:t>
            </a:r>
            <a:br>
              <a:rPr lang="en-US" sz="2400" dirty="0"/>
            </a:br>
            <a:r>
              <a:rPr lang="en-US" sz="2400" dirty="0"/>
              <a:t>Planning Horizon, and Sustainable Spending</a:t>
            </a:r>
            <a:br>
              <a:rPr lang="en-US" sz="2400" dirty="0"/>
            </a:br>
            <a:r>
              <a:rPr lang="en-US" sz="2400" dirty="0"/>
              <a:t>for a 65-year old with $1 million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5146347"/>
              </p:ext>
            </p:extLst>
          </p:nvPr>
        </p:nvGraphicFramePr>
        <p:xfrm>
          <a:off x="762000" y="2514600"/>
          <a:ext cx="10744201" cy="4114803"/>
        </p:xfrm>
        <a:graphic>
          <a:graphicData uri="http://schemas.openxmlformats.org/drawingml/2006/table">
            <a:tbl>
              <a:tblPr firstRow="1" firstCol="1" bandRow="1">
                <a:tableStyleId>{3B4B98B0-60AC-42C2-AFA5-B58CD77FA1E5}</a:tableStyleId>
              </a:tblPr>
              <a:tblGrid>
                <a:gridCol w="1009020">
                  <a:extLst>
                    <a:ext uri="{9D8B030D-6E8A-4147-A177-3AD203B41FA5}">
                      <a16:colId xmlns:a16="http://schemas.microsoft.com/office/drawing/2014/main" xmlns="" val="1359834879"/>
                    </a:ext>
                  </a:extLst>
                </a:gridCol>
                <a:gridCol w="1233247">
                  <a:extLst>
                    <a:ext uri="{9D8B030D-6E8A-4147-A177-3AD203B41FA5}">
                      <a16:colId xmlns:a16="http://schemas.microsoft.com/office/drawing/2014/main" xmlns="" val="3335461716"/>
                    </a:ext>
                  </a:extLst>
                </a:gridCol>
                <a:gridCol w="1214562">
                  <a:extLst>
                    <a:ext uri="{9D8B030D-6E8A-4147-A177-3AD203B41FA5}">
                      <a16:colId xmlns:a16="http://schemas.microsoft.com/office/drawing/2014/main" xmlns="" val="1571281802"/>
                    </a:ext>
                  </a:extLst>
                </a:gridCol>
                <a:gridCol w="1214562">
                  <a:extLst>
                    <a:ext uri="{9D8B030D-6E8A-4147-A177-3AD203B41FA5}">
                      <a16:colId xmlns:a16="http://schemas.microsoft.com/office/drawing/2014/main" xmlns="" val="1350152368"/>
                    </a:ext>
                  </a:extLst>
                </a:gridCol>
                <a:gridCol w="1214562">
                  <a:extLst>
                    <a:ext uri="{9D8B030D-6E8A-4147-A177-3AD203B41FA5}">
                      <a16:colId xmlns:a16="http://schemas.microsoft.com/office/drawing/2014/main" xmlns="" val="2068161539"/>
                    </a:ext>
                  </a:extLst>
                </a:gridCol>
                <a:gridCol w="1214562">
                  <a:extLst>
                    <a:ext uri="{9D8B030D-6E8A-4147-A177-3AD203B41FA5}">
                      <a16:colId xmlns:a16="http://schemas.microsoft.com/office/drawing/2014/main" xmlns="" val="576924876"/>
                    </a:ext>
                  </a:extLst>
                </a:gridCol>
                <a:gridCol w="1214562">
                  <a:extLst>
                    <a:ext uri="{9D8B030D-6E8A-4147-A177-3AD203B41FA5}">
                      <a16:colId xmlns:a16="http://schemas.microsoft.com/office/drawing/2014/main" xmlns="" val="3118868140"/>
                    </a:ext>
                  </a:extLst>
                </a:gridCol>
                <a:gridCol w="1214562">
                  <a:extLst>
                    <a:ext uri="{9D8B030D-6E8A-4147-A177-3AD203B41FA5}">
                      <a16:colId xmlns:a16="http://schemas.microsoft.com/office/drawing/2014/main" xmlns="" val="3965539007"/>
                    </a:ext>
                  </a:extLst>
                </a:gridCol>
                <a:gridCol w="1214562">
                  <a:extLst>
                    <a:ext uri="{9D8B030D-6E8A-4147-A177-3AD203B41FA5}">
                      <a16:colId xmlns:a16="http://schemas.microsoft.com/office/drawing/2014/main" xmlns="" val="3265618066"/>
                    </a:ext>
                  </a:extLst>
                </a:gridCol>
              </a:tblGrid>
              <a:tr h="374073">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n-US" sz="2400" u="none" strike="noStrike" dirty="0">
                          <a:effectLst/>
                        </a:rPr>
                        <a:t>Fixed Return</a:t>
                      </a:r>
                      <a:endParaRPr lang="en-US" sz="24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91836572"/>
                  </a:ext>
                </a:extLst>
              </a:tr>
              <a:tr h="374073">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0.5%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1.5%</a:t>
                      </a:r>
                      <a:endParaRPr lang="en-US" sz="2400" b="1"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a:effectLst/>
                        </a:rPr>
                        <a:t>2.5%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5.5%</a:t>
                      </a:r>
                      <a:endParaRPr lang="en-US" sz="24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29118118"/>
                  </a:ext>
                </a:extLst>
              </a:tr>
              <a:tr h="374073">
                <a:tc rowSpan="9">
                  <a:txBody>
                    <a:bodyPr/>
                    <a:lstStyle/>
                    <a:p>
                      <a:pPr algn="ctr" fontAlgn="ctr"/>
                      <a:r>
                        <a:rPr lang="en-US" sz="2400" u="none" strike="noStrike" dirty="0">
                          <a:effectLst/>
                        </a:rPr>
                        <a:t>Planning Horizon (Age)</a:t>
                      </a:r>
                      <a:endParaRPr lang="en-US" sz="2400" b="1" i="0" u="none" strike="noStrike" dirty="0">
                        <a:solidFill>
                          <a:srgbClr val="000000"/>
                        </a:solidFill>
                        <a:effectLst/>
                        <a:latin typeface="Calibri" panose="020F0502020204030204" pitchFamily="34" charset="0"/>
                      </a:endParaRPr>
                    </a:p>
                  </a:txBody>
                  <a:tcPr marL="0" marR="0" marT="0" marB="0" vert="vert270" anchor="ctr"/>
                </a:tc>
                <a:tc>
                  <a:txBody>
                    <a:bodyPr/>
                    <a:lstStyle/>
                    <a:p>
                      <a:pPr algn="ctr" fontAlgn="b"/>
                      <a:r>
                        <a:rPr lang="en-US" sz="2400" u="none" strike="noStrike" dirty="0">
                          <a:effectLst/>
                        </a:rPr>
                        <a:t>70</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$200,000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$202,000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$205,999</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a:effectLst/>
                        </a:rPr>
                        <a:t>$209,997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$213,992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$217,982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$221,968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25559322"/>
                  </a:ext>
                </a:extLst>
              </a:tr>
              <a:tr h="374073">
                <a:tc vMerge="1">
                  <a:txBody>
                    <a:bodyPr/>
                    <a:lstStyle/>
                    <a:p>
                      <a:endParaRPr lang="en-US"/>
                    </a:p>
                  </a:txBody>
                  <a:tcPr/>
                </a:tc>
                <a:tc>
                  <a:txBody>
                    <a:bodyPr/>
                    <a:lstStyle/>
                    <a:p>
                      <a:pPr algn="ctr" fontAlgn="b"/>
                      <a:r>
                        <a:rPr lang="en-US" sz="2400" u="none" strike="noStrike" dirty="0">
                          <a:effectLst/>
                        </a:rPr>
                        <a:t>75</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$100,000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$102,259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$106,832</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a:effectLst/>
                        </a:rPr>
                        <a:t>$111,472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$116,175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$120,937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$125,751</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6887196"/>
                  </a:ext>
                </a:extLst>
              </a:tr>
              <a:tr h="374073">
                <a:tc vMerge="1">
                  <a:txBody>
                    <a:bodyPr/>
                    <a:lstStyle/>
                    <a:p>
                      <a:endParaRPr lang="en-US"/>
                    </a:p>
                  </a:txBody>
                  <a:tcPr/>
                </a:tc>
                <a:tc>
                  <a:txBody>
                    <a:bodyPr/>
                    <a:lstStyle/>
                    <a:p>
                      <a:pPr algn="ctr" fontAlgn="b"/>
                      <a:r>
                        <a:rPr lang="en-US" sz="2400" u="none" strike="noStrike" dirty="0">
                          <a:effectLst/>
                        </a:rPr>
                        <a:t>80</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$66,667</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$69,019</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$73,837</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a:effectLst/>
                        </a:rPr>
                        <a:t>$78,797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$83,889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$89,104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$94,432</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95795667"/>
                  </a:ext>
                </a:extLst>
              </a:tr>
              <a:tr h="374073">
                <a:tc vMerge="1">
                  <a:txBody>
                    <a:bodyPr/>
                    <a:lstStyle/>
                    <a:p>
                      <a:endParaRPr lang="en-US"/>
                    </a:p>
                  </a:txBody>
                  <a:tcPr/>
                </a:tc>
                <a:tc>
                  <a:txBody>
                    <a:bodyPr/>
                    <a:lstStyle/>
                    <a:p>
                      <a:pPr algn="ctr" fontAlgn="b"/>
                      <a:r>
                        <a:rPr lang="en-US" sz="2400" u="none" strike="noStrike">
                          <a:effectLst/>
                        </a:rPr>
                        <a:t>85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$50,000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$52,404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$57,385</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a:effectLst/>
                        </a:rPr>
                        <a:t>$62,583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$67,982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$73,566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$79,317</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15576738"/>
                  </a:ext>
                </a:extLst>
              </a:tr>
              <a:tr h="374073">
                <a:tc vMerge="1">
                  <a:txBody>
                    <a:bodyPr/>
                    <a:lstStyle/>
                    <a:p>
                      <a:endParaRPr lang="en-US"/>
                    </a:p>
                  </a:txBody>
                  <a:tcPr/>
                </a:tc>
                <a:tc>
                  <a:txBody>
                    <a:bodyPr/>
                    <a:lstStyle/>
                    <a:p>
                      <a:pPr algn="ctr" fontAlgn="b"/>
                      <a:r>
                        <a:rPr lang="en-US" sz="2400" u="none" strike="noStrike">
                          <a:effectLst/>
                        </a:rPr>
                        <a:t>90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$40,000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$42,440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$47,550</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a:effectLst/>
                        </a:rPr>
                        <a:t>$52,952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$58,622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$64,535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$70,663</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21895390"/>
                  </a:ext>
                </a:extLst>
              </a:tr>
              <a:tr h="374073">
                <a:tc vMerge="1">
                  <a:txBody>
                    <a:bodyPr/>
                    <a:lstStyle/>
                    <a:p>
                      <a:endParaRPr lang="en-US"/>
                    </a:p>
                  </a:txBody>
                  <a:tcPr/>
                </a:tc>
                <a:tc>
                  <a:txBody>
                    <a:bodyPr/>
                    <a:lstStyle/>
                    <a:p>
                      <a:pPr algn="ctr" fontAlgn="b"/>
                      <a:r>
                        <a:rPr lang="en-US" sz="2400" u="none" strike="noStrike" dirty="0">
                          <a:solidFill>
                            <a:schemeClr val="bg1"/>
                          </a:solidFill>
                          <a:effectLst/>
                        </a:rPr>
                        <a:t>95</a:t>
                      </a:r>
                      <a:endParaRPr lang="en-US" sz="2400" b="1"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dirty="0">
                          <a:solidFill>
                            <a:schemeClr val="bg1"/>
                          </a:solidFill>
                          <a:effectLst/>
                        </a:rPr>
                        <a:t>$33,333</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dirty="0">
                          <a:solidFill>
                            <a:schemeClr val="bg1"/>
                          </a:solidFill>
                          <a:effectLst/>
                        </a:rPr>
                        <a:t>$35,800</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dirty="0">
                          <a:solidFill>
                            <a:schemeClr val="bg1"/>
                          </a:solidFill>
                          <a:effectLst/>
                        </a:rPr>
                        <a:t>$41,024</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dirty="0">
                          <a:solidFill>
                            <a:schemeClr val="bg1"/>
                          </a:solidFill>
                          <a:effectLst/>
                        </a:rPr>
                        <a:t>$46,612</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dirty="0">
                          <a:solidFill>
                            <a:schemeClr val="bg1"/>
                          </a:solidFill>
                          <a:effectLst/>
                        </a:rPr>
                        <a:t>$52,533</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dirty="0">
                          <a:solidFill>
                            <a:schemeClr val="bg1"/>
                          </a:solidFill>
                          <a:effectLst/>
                        </a:rPr>
                        <a:t>$58,748</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dirty="0">
                          <a:solidFill>
                            <a:schemeClr val="bg1"/>
                          </a:solidFill>
                          <a:effectLst/>
                        </a:rPr>
                        <a:t>$65,218</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extLst>
                  <a:ext uri="{0D108BD9-81ED-4DB2-BD59-A6C34878D82A}">
                    <a16:rowId xmlns:a16="http://schemas.microsoft.com/office/drawing/2014/main" xmlns="" val="1795403505"/>
                  </a:ext>
                </a:extLst>
              </a:tr>
              <a:tr h="374073">
                <a:tc vMerge="1">
                  <a:txBody>
                    <a:bodyPr/>
                    <a:lstStyle/>
                    <a:p>
                      <a:endParaRPr lang="en-US"/>
                    </a:p>
                  </a:txBody>
                  <a:tcPr/>
                </a:tc>
                <a:tc>
                  <a:txBody>
                    <a:bodyPr/>
                    <a:lstStyle/>
                    <a:p>
                      <a:pPr algn="ctr" fontAlgn="b"/>
                      <a:r>
                        <a:rPr lang="en-US" sz="2400" u="none" strike="noStrike">
                          <a:effectLst/>
                        </a:rPr>
                        <a:t>100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$28,571</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$31,060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$36,388</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dirty="0">
                          <a:effectLst/>
                        </a:rPr>
                        <a:t>$42,152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$48,308</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$54,804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$61,588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2074273"/>
                  </a:ext>
                </a:extLst>
              </a:tr>
              <a:tr h="374073">
                <a:tc vMerge="1">
                  <a:txBody>
                    <a:bodyPr/>
                    <a:lstStyle/>
                    <a:p>
                      <a:endParaRPr lang="en-US"/>
                    </a:p>
                  </a:txBody>
                  <a:tcPr/>
                </a:tc>
                <a:tc>
                  <a:txBody>
                    <a:bodyPr/>
                    <a:lstStyle/>
                    <a:p>
                      <a:pPr algn="ctr" fontAlgn="b"/>
                      <a:r>
                        <a:rPr lang="en-US" sz="2400" u="none" strike="noStrike">
                          <a:effectLst/>
                        </a:rPr>
                        <a:t>105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$25,000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$27,508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$32,933</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a:effectLst/>
                        </a:rPr>
                        <a:t>$38,865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$45,244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$52,003</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$59,071</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16061746"/>
                  </a:ext>
                </a:extLst>
              </a:tr>
              <a:tr h="374073">
                <a:tc vMerge="1">
                  <a:txBody>
                    <a:bodyPr/>
                    <a:lstStyle/>
                    <a:p>
                      <a:endParaRPr lang="en-US"/>
                    </a:p>
                  </a:txBody>
                  <a:tcPr/>
                </a:tc>
                <a:tc>
                  <a:txBody>
                    <a:bodyPr/>
                    <a:lstStyle/>
                    <a:p>
                      <a:pPr algn="ctr" fontAlgn="b"/>
                      <a:r>
                        <a:rPr lang="en-US" sz="2400" u="none" strike="noStrike">
                          <a:effectLst/>
                        </a:rPr>
                        <a:t>110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$22,222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$24,747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solidFill>
                          <a:effectLst/>
                        </a:rPr>
                        <a:t>$30,266</a:t>
                      </a:r>
                      <a:endParaRPr lang="en-US" sz="2400" b="0" i="0" u="none" strike="noStrike" dirty="0">
                        <a:solidFill>
                          <a:schemeClr val="bg1"/>
                        </a:solidFill>
                        <a:effectLst/>
                        <a:latin typeface="Calibri" panose="020F0502020204030204" pitchFamily="34" charset="0"/>
                      </a:endParaRPr>
                    </a:p>
                  </a:txBody>
                  <a:tcPr marL="0" marR="0" marT="0" marB="0" anchor="b">
                    <a:solidFill>
                      <a:schemeClr val="tx1"/>
                    </a:solidFill>
                  </a:tcPr>
                </a:tc>
                <a:tc>
                  <a:txBody>
                    <a:bodyPr/>
                    <a:lstStyle/>
                    <a:p>
                      <a:pPr algn="ctr" fontAlgn="b"/>
                      <a:r>
                        <a:rPr lang="en-US" sz="2400" u="none" strike="noStrike">
                          <a:effectLst/>
                        </a:rPr>
                        <a:t>$36,359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$42,950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$49,954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$57,281</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01886467"/>
                  </a:ext>
                </a:extLst>
              </a:tr>
            </a:tbl>
          </a:graphicData>
        </a:graphic>
      </p:graphicFrame>
      <p:sp>
        <p:nvSpPr>
          <p:cNvPr id="5" name="Title 3"/>
          <p:cNvSpPr txBox="1">
            <a:spLocks/>
          </p:cNvSpPr>
          <p:nvPr/>
        </p:nvSpPr>
        <p:spPr>
          <a:xfrm>
            <a:off x="6164396" y="304800"/>
            <a:ext cx="5638800" cy="1775618"/>
          </a:xfrm>
          <a:prstGeom prst="rect">
            <a:avLst/>
          </a:prstGeom>
          <a:ln w="63500">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 Alternate Bold" charset="0"/>
                <a:ea typeface="+mj-ea"/>
                <a:cs typeface="+mj-cs"/>
              </a:defRPr>
            </a:lvl1pPr>
          </a:lstStyle>
          <a:p>
            <a:r>
              <a:rPr lang="en-US" sz="2800" b="1" dirty="0"/>
              <a:t>4% Rule:</a:t>
            </a:r>
          </a:p>
          <a:p>
            <a:r>
              <a:rPr lang="en-US" sz="2800" b="1" dirty="0"/>
              <a:t>30-year time horizon</a:t>
            </a:r>
          </a:p>
          <a:p>
            <a:r>
              <a:rPr lang="en-US" sz="2800" b="1" dirty="0"/>
              <a:t>Real fixed compounded return: 1.3%</a:t>
            </a:r>
          </a:p>
        </p:txBody>
      </p:sp>
    </p:spTree>
    <p:extLst>
      <p:ext uri="{BB962C8B-B14F-4D97-AF65-F5344CB8AC3E}">
        <p14:creationId xmlns:p14="http://schemas.microsoft.com/office/powerpoint/2010/main" val="325760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990600"/>
            <a:ext cx="10515600" cy="1325563"/>
          </a:xfrm>
        </p:spPr>
        <p:txBody>
          <a:bodyPr>
            <a:normAutofit fontScale="90000"/>
          </a:bodyPr>
          <a:lstStyle/>
          <a:p>
            <a:r>
              <a:rPr lang="en-US" dirty="0"/>
              <a:t>Relationship between Interest Rates, </a:t>
            </a:r>
            <a:br>
              <a:rPr lang="en-US" dirty="0"/>
            </a:br>
            <a:r>
              <a:rPr lang="en-US" dirty="0"/>
              <a:t>Planning Horizon, and Sustainable Spending</a:t>
            </a:r>
            <a:br>
              <a:rPr lang="en-US" dirty="0"/>
            </a:br>
            <a:r>
              <a:rPr lang="en-US" dirty="0"/>
              <a:t>for a 65-year old with $1 million</a:t>
            </a:r>
          </a:p>
        </p:txBody>
      </p:sp>
      <p:graphicFrame>
        <p:nvGraphicFramePr>
          <p:cNvPr id="3" name="Content Placeholder 2"/>
          <p:cNvGraphicFramePr>
            <a:graphicFrameLocks noGrp="1"/>
          </p:cNvGraphicFramePr>
          <p:nvPr>
            <p:ph idx="1"/>
          </p:nvPr>
        </p:nvGraphicFramePr>
        <p:xfrm>
          <a:off x="762000" y="2514600"/>
          <a:ext cx="10744201" cy="4114803"/>
        </p:xfrm>
        <a:graphic>
          <a:graphicData uri="http://schemas.openxmlformats.org/drawingml/2006/table">
            <a:tbl>
              <a:tblPr firstRow="1" firstCol="1" bandRow="1">
                <a:tableStyleId>{3B4B98B0-60AC-42C2-AFA5-B58CD77FA1E5}</a:tableStyleId>
              </a:tblPr>
              <a:tblGrid>
                <a:gridCol w="1009020">
                  <a:extLst>
                    <a:ext uri="{9D8B030D-6E8A-4147-A177-3AD203B41FA5}">
                      <a16:colId xmlns:a16="http://schemas.microsoft.com/office/drawing/2014/main" xmlns="" val="1359834879"/>
                    </a:ext>
                  </a:extLst>
                </a:gridCol>
                <a:gridCol w="1233247">
                  <a:extLst>
                    <a:ext uri="{9D8B030D-6E8A-4147-A177-3AD203B41FA5}">
                      <a16:colId xmlns:a16="http://schemas.microsoft.com/office/drawing/2014/main" xmlns="" val="3335461716"/>
                    </a:ext>
                  </a:extLst>
                </a:gridCol>
                <a:gridCol w="1214562">
                  <a:extLst>
                    <a:ext uri="{9D8B030D-6E8A-4147-A177-3AD203B41FA5}">
                      <a16:colId xmlns:a16="http://schemas.microsoft.com/office/drawing/2014/main" xmlns="" val="1571281802"/>
                    </a:ext>
                  </a:extLst>
                </a:gridCol>
                <a:gridCol w="1214562">
                  <a:extLst>
                    <a:ext uri="{9D8B030D-6E8A-4147-A177-3AD203B41FA5}">
                      <a16:colId xmlns:a16="http://schemas.microsoft.com/office/drawing/2014/main" xmlns="" val="1350152368"/>
                    </a:ext>
                  </a:extLst>
                </a:gridCol>
                <a:gridCol w="1214562">
                  <a:extLst>
                    <a:ext uri="{9D8B030D-6E8A-4147-A177-3AD203B41FA5}">
                      <a16:colId xmlns:a16="http://schemas.microsoft.com/office/drawing/2014/main" xmlns="" val="2068161539"/>
                    </a:ext>
                  </a:extLst>
                </a:gridCol>
                <a:gridCol w="1214562">
                  <a:extLst>
                    <a:ext uri="{9D8B030D-6E8A-4147-A177-3AD203B41FA5}">
                      <a16:colId xmlns:a16="http://schemas.microsoft.com/office/drawing/2014/main" xmlns="" val="576924876"/>
                    </a:ext>
                  </a:extLst>
                </a:gridCol>
                <a:gridCol w="1214562">
                  <a:extLst>
                    <a:ext uri="{9D8B030D-6E8A-4147-A177-3AD203B41FA5}">
                      <a16:colId xmlns:a16="http://schemas.microsoft.com/office/drawing/2014/main" xmlns="" val="3118868140"/>
                    </a:ext>
                  </a:extLst>
                </a:gridCol>
                <a:gridCol w="1214562">
                  <a:extLst>
                    <a:ext uri="{9D8B030D-6E8A-4147-A177-3AD203B41FA5}">
                      <a16:colId xmlns:a16="http://schemas.microsoft.com/office/drawing/2014/main" xmlns="" val="3965539007"/>
                    </a:ext>
                  </a:extLst>
                </a:gridCol>
                <a:gridCol w="1214562">
                  <a:extLst>
                    <a:ext uri="{9D8B030D-6E8A-4147-A177-3AD203B41FA5}">
                      <a16:colId xmlns:a16="http://schemas.microsoft.com/office/drawing/2014/main" xmlns="" val="3265618066"/>
                    </a:ext>
                  </a:extLst>
                </a:gridCol>
              </a:tblGrid>
              <a:tr h="374073">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n-US" sz="2400" u="none" strike="noStrike">
                          <a:effectLst/>
                        </a:rPr>
                        <a:t>Fixed Return</a:t>
                      </a:r>
                      <a:endParaRPr lang="en-US" sz="24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91836572"/>
                  </a:ext>
                </a:extLst>
              </a:tr>
              <a:tr h="374073">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0.5%</a:t>
                      </a:r>
                      <a:endParaRPr lang="en-US" sz="2400" b="1"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a:effectLst/>
                        </a:rPr>
                        <a:t>1.5%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5.5%</a:t>
                      </a:r>
                      <a:endParaRPr lang="en-US" sz="24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29118118"/>
                  </a:ext>
                </a:extLst>
              </a:tr>
              <a:tr h="374073">
                <a:tc rowSpan="9">
                  <a:txBody>
                    <a:bodyPr/>
                    <a:lstStyle/>
                    <a:p>
                      <a:pPr algn="ctr" fontAlgn="ctr"/>
                      <a:r>
                        <a:rPr lang="en-US" sz="2400" u="none" strike="noStrike" dirty="0">
                          <a:effectLst/>
                        </a:rPr>
                        <a:t>Planning Horizon (Age)</a:t>
                      </a:r>
                      <a:endParaRPr lang="en-US" sz="2400" b="1" i="0" u="none" strike="noStrike" dirty="0">
                        <a:solidFill>
                          <a:srgbClr val="000000"/>
                        </a:solidFill>
                        <a:effectLst/>
                        <a:latin typeface="Calibri" panose="020F0502020204030204" pitchFamily="34" charset="0"/>
                      </a:endParaRPr>
                    </a:p>
                  </a:txBody>
                  <a:tcPr marL="0" marR="0" marT="0" marB="0" vert="vert270" anchor="ctr"/>
                </a:tc>
                <a:tc>
                  <a:txBody>
                    <a:bodyPr/>
                    <a:lstStyle/>
                    <a:p>
                      <a:pPr algn="ctr" fontAlgn="b"/>
                      <a:r>
                        <a:rPr lang="en-US" sz="2400" u="none" strike="noStrike" dirty="0">
                          <a:effectLst/>
                        </a:rPr>
                        <a:t>70</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$200,000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$202,000</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a:effectLst/>
                        </a:rPr>
                        <a:t>$205,999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$209,997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$213,992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$217,982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$221,968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25559322"/>
                  </a:ext>
                </a:extLst>
              </a:tr>
              <a:tr h="374073">
                <a:tc vMerge="1">
                  <a:txBody>
                    <a:bodyPr/>
                    <a:lstStyle/>
                    <a:p>
                      <a:endParaRPr lang="en-US"/>
                    </a:p>
                  </a:txBody>
                  <a:tcPr/>
                </a:tc>
                <a:tc>
                  <a:txBody>
                    <a:bodyPr/>
                    <a:lstStyle/>
                    <a:p>
                      <a:pPr algn="ctr" fontAlgn="b"/>
                      <a:r>
                        <a:rPr lang="en-US" sz="2400" u="none" strike="noStrike" dirty="0">
                          <a:effectLst/>
                        </a:rPr>
                        <a:t>75</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$100,000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$102,259</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a:effectLst/>
                        </a:rPr>
                        <a:t>$106,832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$111,472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$116,175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$120,937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$125,751</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6887196"/>
                  </a:ext>
                </a:extLst>
              </a:tr>
              <a:tr h="374073">
                <a:tc vMerge="1">
                  <a:txBody>
                    <a:bodyPr/>
                    <a:lstStyle/>
                    <a:p>
                      <a:endParaRPr lang="en-US"/>
                    </a:p>
                  </a:txBody>
                  <a:tcPr/>
                </a:tc>
                <a:tc>
                  <a:txBody>
                    <a:bodyPr/>
                    <a:lstStyle/>
                    <a:p>
                      <a:pPr algn="ctr" fontAlgn="b"/>
                      <a:r>
                        <a:rPr lang="en-US" sz="2400" u="none" strike="noStrike" dirty="0">
                          <a:effectLst/>
                        </a:rPr>
                        <a:t>80</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$66,667</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$69,019</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a:effectLst/>
                        </a:rPr>
                        <a:t>$73,837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$78,797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$83,889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$89,104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$94,432</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95795667"/>
                  </a:ext>
                </a:extLst>
              </a:tr>
              <a:tr h="374073">
                <a:tc vMerge="1">
                  <a:txBody>
                    <a:bodyPr/>
                    <a:lstStyle/>
                    <a:p>
                      <a:endParaRPr lang="en-US"/>
                    </a:p>
                  </a:txBody>
                  <a:tcPr/>
                </a:tc>
                <a:tc>
                  <a:txBody>
                    <a:bodyPr/>
                    <a:lstStyle/>
                    <a:p>
                      <a:pPr algn="ctr" fontAlgn="b"/>
                      <a:r>
                        <a:rPr lang="en-US" sz="2400" u="none" strike="noStrike">
                          <a:effectLst/>
                        </a:rPr>
                        <a:t>85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$50,000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$52,404</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a:effectLst/>
                        </a:rPr>
                        <a:t>$57,385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$62,583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$67,982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$73,566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$79,317</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15576738"/>
                  </a:ext>
                </a:extLst>
              </a:tr>
              <a:tr h="374073">
                <a:tc vMerge="1">
                  <a:txBody>
                    <a:bodyPr/>
                    <a:lstStyle/>
                    <a:p>
                      <a:endParaRPr lang="en-US"/>
                    </a:p>
                  </a:txBody>
                  <a:tcPr/>
                </a:tc>
                <a:tc>
                  <a:txBody>
                    <a:bodyPr/>
                    <a:lstStyle/>
                    <a:p>
                      <a:pPr algn="ctr" fontAlgn="b"/>
                      <a:r>
                        <a:rPr lang="en-US" sz="2400" u="none" strike="noStrike">
                          <a:effectLst/>
                        </a:rPr>
                        <a:t>90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$40,000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$42,440</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dirty="0">
                          <a:effectLst/>
                        </a:rPr>
                        <a:t>$47,550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$52,952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$58,622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$64,535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$70,663</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21895390"/>
                  </a:ext>
                </a:extLst>
              </a:tr>
              <a:tr h="374073">
                <a:tc vMerge="1">
                  <a:txBody>
                    <a:bodyPr/>
                    <a:lstStyle/>
                    <a:p>
                      <a:endParaRPr lang="en-US"/>
                    </a:p>
                  </a:txBody>
                  <a:tcPr/>
                </a:tc>
                <a:tc>
                  <a:txBody>
                    <a:bodyPr/>
                    <a:lstStyle/>
                    <a:p>
                      <a:pPr algn="ctr" fontAlgn="b"/>
                      <a:r>
                        <a:rPr lang="en-US" sz="2400" u="none" strike="noStrike">
                          <a:effectLst/>
                        </a:rPr>
                        <a:t>95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$33,333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$35,800</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dirty="0">
                          <a:effectLst/>
                        </a:rPr>
                        <a:t>$41,024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$46,612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$52,533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$58,748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$65,218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95403505"/>
                  </a:ext>
                </a:extLst>
              </a:tr>
              <a:tr h="374073">
                <a:tc vMerge="1">
                  <a:txBody>
                    <a:bodyPr/>
                    <a:lstStyle/>
                    <a:p>
                      <a:endParaRPr lang="en-US"/>
                    </a:p>
                  </a:txBody>
                  <a:tcPr/>
                </a:tc>
                <a:tc>
                  <a:txBody>
                    <a:bodyPr/>
                    <a:lstStyle/>
                    <a:p>
                      <a:pPr algn="ctr" fontAlgn="b"/>
                      <a:r>
                        <a:rPr lang="en-US" sz="2400" u="none" strike="noStrike">
                          <a:effectLst/>
                        </a:rPr>
                        <a:t>100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$28,571</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$31,060</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a:effectLst/>
                        </a:rPr>
                        <a:t>$36,388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$42,152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$48,308</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$54,804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$61,588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2074273"/>
                  </a:ext>
                </a:extLst>
              </a:tr>
              <a:tr h="374073">
                <a:tc vMerge="1">
                  <a:txBody>
                    <a:bodyPr/>
                    <a:lstStyle/>
                    <a:p>
                      <a:endParaRPr lang="en-US"/>
                    </a:p>
                  </a:txBody>
                  <a:tcPr/>
                </a:tc>
                <a:tc>
                  <a:txBody>
                    <a:bodyPr/>
                    <a:lstStyle/>
                    <a:p>
                      <a:pPr algn="ctr" fontAlgn="b"/>
                      <a:r>
                        <a:rPr lang="en-US" sz="2400" u="none" strike="noStrike">
                          <a:effectLst/>
                        </a:rPr>
                        <a:t>105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$25,000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$27,508</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a:effectLst/>
                        </a:rPr>
                        <a:t>$32,933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$38,865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$45,244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$52,003</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$59,071</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16061746"/>
                  </a:ext>
                </a:extLst>
              </a:tr>
              <a:tr h="374073">
                <a:tc vMerge="1">
                  <a:txBody>
                    <a:bodyPr/>
                    <a:lstStyle/>
                    <a:p>
                      <a:endParaRPr lang="en-US"/>
                    </a:p>
                  </a:txBody>
                  <a:tcPr/>
                </a:tc>
                <a:tc>
                  <a:txBody>
                    <a:bodyPr/>
                    <a:lstStyle/>
                    <a:p>
                      <a:pPr algn="ctr" fontAlgn="b"/>
                      <a:r>
                        <a:rPr lang="en-US" sz="2400" u="none" strike="noStrike">
                          <a:effectLst/>
                        </a:rPr>
                        <a:t>110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$22,222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solidFill>
                            <a:schemeClr val="bg1">
                              <a:lumMod val="95000"/>
                            </a:schemeClr>
                          </a:solidFill>
                          <a:effectLst/>
                        </a:rPr>
                        <a:t>$24,747</a:t>
                      </a:r>
                      <a:endParaRPr lang="en-US" sz="2400" b="0" i="0" u="none" strike="noStrike" dirty="0">
                        <a:solidFill>
                          <a:schemeClr val="bg1">
                            <a:lumMod val="95000"/>
                          </a:schemeClr>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2400" u="none" strike="noStrike">
                          <a:effectLst/>
                        </a:rPr>
                        <a:t>$30,266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$36,359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$42,950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$49,954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$57,281</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01886467"/>
                  </a:ext>
                </a:extLst>
              </a:tr>
            </a:tbl>
          </a:graphicData>
        </a:graphic>
      </p:graphicFrame>
      <p:sp>
        <p:nvSpPr>
          <p:cNvPr id="6" name="TextBox 5"/>
          <p:cNvSpPr txBox="1"/>
          <p:nvPr/>
        </p:nvSpPr>
        <p:spPr>
          <a:xfrm>
            <a:off x="5638800" y="3635513"/>
            <a:ext cx="5029200" cy="707886"/>
          </a:xfrm>
          <a:prstGeom prst="rect">
            <a:avLst/>
          </a:prstGeom>
          <a:solidFill>
            <a:schemeClr val="bg1"/>
          </a:solidFill>
          <a:ln w="76200">
            <a:solidFill>
              <a:schemeClr val="tx1">
                <a:lumMod val="75000"/>
              </a:schemeClr>
            </a:solidFill>
          </a:ln>
        </p:spPr>
        <p:txBody>
          <a:bodyPr wrap="square" rtlCol="0">
            <a:spAutoFit/>
          </a:bodyPr>
          <a:lstStyle/>
          <a:p>
            <a:r>
              <a:rPr lang="en-US" sz="4000" b="1" dirty="0"/>
              <a:t>Seeking Risk Premium</a:t>
            </a:r>
          </a:p>
        </p:txBody>
      </p:sp>
      <p:sp>
        <p:nvSpPr>
          <p:cNvPr id="5" name="Arrow: Down 4"/>
          <p:cNvSpPr/>
          <p:nvPr/>
        </p:nvSpPr>
        <p:spPr>
          <a:xfrm rot="16200000">
            <a:off x="7064279" y="2917921"/>
            <a:ext cx="2016422" cy="4867380"/>
          </a:xfrm>
          <a:prstGeom prst="downArrow">
            <a:avLst/>
          </a:prstGeom>
          <a:solidFill>
            <a:srgbClr val="8D63A9">
              <a:alpha val="20000"/>
            </a:srgbClr>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4235920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08073" y="381000"/>
            <a:ext cx="5613400" cy="517525"/>
          </a:xfrm>
        </p:spPr>
        <p:txBody>
          <a:bodyPr>
            <a:normAutofit fontScale="90000"/>
          </a:bodyPr>
          <a:lstStyle/>
          <a:p>
            <a:r>
              <a:rPr lang="en-US" b="1" dirty="0"/>
              <a:t>Basis for the 4% Rule</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82073" y="898525"/>
            <a:ext cx="10439400" cy="5105400"/>
          </a:xfrm>
          <a:prstGeom prst="rect">
            <a:avLst/>
          </a:prstGeom>
        </p:spPr>
      </p:pic>
      <p:sp>
        <p:nvSpPr>
          <p:cNvPr id="3" name="TextBox 2"/>
          <p:cNvSpPr txBox="1"/>
          <p:nvPr/>
        </p:nvSpPr>
        <p:spPr>
          <a:xfrm>
            <a:off x="228600" y="5921285"/>
            <a:ext cx="9220200" cy="1200329"/>
          </a:xfrm>
          <a:prstGeom prst="rect">
            <a:avLst/>
          </a:prstGeom>
          <a:noFill/>
        </p:spPr>
        <p:txBody>
          <a:bodyPr wrap="square" rtlCol="0">
            <a:spAutoFit/>
          </a:bodyPr>
          <a:lstStyle/>
          <a:p>
            <a:r>
              <a:rPr lang="en-US" i="1" dirty="0"/>
              <a:t>Maximum Sustainable Withdrawal Rates</a:t>
            </a:r>
            <a:endParaRPr lang="en-US" dirty="0"/>
          </a:p>
          <a:p>
            <a:r>
              <a:rPr lang="en-US" i="1" dirty="0"/>
              <a:t>For 50/50 Asset Allocation, 30-Year Retirement, Inflation Adjustments, No Fees</a:t>
            </a:r>
            <a:endParaRPr lang="en-US" dirty="0"/>
          </a:p>
          <a:p>
            <a:r>
              <a:rPr lang="en-US" i="1" dirty="0"/>
              <a:t>Using SBBI Data, 1926-2015, S&amp;P 500 and Intermediate Term Government Bonds</a:t>
            </a:r>
            <a:endParaRPr lang="en-US" dirty="0"/>
          </a:p>
          <a:p>
            <a:endParaRPr lang="en-US" dirty="0"/>
          </a:p>
        </p:txBody>
      </p:sp>
    </p:spTree>
    <p:extLst>
      <p:ext uri="{BB962C8B-B14F-4D97-AF65-F5344CB8AC3E}">
        <p14:creationId xmlns:p14="http://schemas.microsoft.com/office/powerpoint/2010/main" val="32842146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990600"/>
            <a:ext cx="10515600" cy="1325563"/>
          </a:xfrm>
        </p:spPr>
        <p:txBody>
          <a:bodyPr>
            <a:normAutofit fontScale="90000"/>
          </a:bodyPr>
          <a:lstStyle/>
          <a:p>
            <a:r>
              <a:rPr lang="en-US" dirty="0"/>
              <a:t>Relationship between Interest Rates, </a:t>
            </a:r>
            <a:br>
              <a:rPr lang="en-US" dirty="0"/>
            </a:br>
            <a:r>
              <a:rPr lang="en-US" dirty="0"/>
              <a:t>Planning Horizon, and Sustainable Spending</a:t>
            </a:r>
            <a:br>
              <a:rPr lang="en-US" dirty="0"/>
            </a:br>
            <a:r>
              <a:rPr lang="en-US" dirty="0"/>
              <a:t>for a 65-year old with $1 million</a:t>
            </a:r>
          </a:p>
        </p:txBody>
      </p:sp>
      <p:graphicFrame>
        <p:nvGraphicFramePr>
          <p:cNvPr id="3" name="Content Placeholder 2"/>
          <p:cNvGraphicFramePr>
            <a:graphicFrameLocks noGrp="1"/>
          </p:cNvGraphicFramePr>
          <p:nvPr>
            <p:ph idx="1"/>
          </p:nvPr>
        </p:nvGraphicFramePr>
        <p:xfrm>
          <a:off x="762000" y="2514600"/>
          <a:ext cx="10744201" cy="4114803"/>
        </p:xfrm>
        <a:graphic>
          <a:graphicData uri="http://schemas.openxmlformats.org/drawingml/2006/table">
            <a:tbl>
              <a:tblPr firstRow="1" firstCol="1" bandRow="1">
                <a:tableStyleId>{3B4B98B0-60AC-42C2-AFA5-B58CD77FA1E5}</a:tableStyleId>
              </a:tblPr>
              <a:tblGrid>
                <a:gridCol w="1009020">
                  <a:extLst>
                    <a:ext uri="{9D8B030D-6E8A-4147-A177-3AD203B41FA5}">
                      <a16:colId xmlns:a16="http://schemas.microsoft.com/office/drawing/2014/main" xmlns="" val="1359834879"/>
                    </a:ext>
                  </a:extLst>
                </a:gridCol>
                <a:gridCol w="1233247">
                  <a:extLst>
                    <a:ext uri="{9D8B030D-6E8A-4147-A177-3AD203B41FA5}">
                      <a16:colId xmlns:a16="http://schemas.microsoft.com/office/drawing/2014/main" xmlns="" val="3335461716"/>
                    </a:ext>
                  </a:extLst>
                </a:gridCol>
                <a:gridCol w="1214562">
                  <a:extLst>
                    <a:ext uri="{9D8B030D-6E8A-4147-A177-3AD203B41FA5}">
                      <a16:colId xmlns:a16="http://schemas.microsoft.com/office/drawing/2014/main" xmlns="" val="1571281802"/>
                    </a:ext>
                  </a:extLst>
                </a:gridCol>
                <a:gridCol w="1214562">
                  <a:extLst>
                    <a:ext uri="{9D8B030D-6E8A-4147-A177-3AD203B41FA5}">
                      <a16:colId xmlns:a16="http://schemas.microsoft.com/office/drawing/2014/main" xmlns="" val="1350152368"/>
                    </a:ext>
                  </a:extLst>
                </a:gridCol>
                <a:gridCol w="1214562">
                  <a:extLst>
                    <a:ext uri="{9D8B030D-6E8A-4147-A177-3AD203B41FA5}">
                      <a16:colId xmlns:a16="http://schemas.microsoft.com/office/drawing/2014/main" xmlns="" val="2068161539"/>
                    </a:ext>
                  </a:extLst>
                </a:gridCol>
                <a:gridCol w="1214562">
                  <a:extLst>
                    <a:ext uri="{9D8B030D-6E8A-4147-A177-3AD203B41FA5}">
                      <a16:colId xmlns:a16="http://schemas.microsoft.com/office/drawing/2014/main" xmlns="" val="576924876"/>
                    </a:ext>
                  </a:extLst>
                </a:gridCol>
                <a:gridCol w="1214562">
                  <a:extLst>
                    <a:ext uri="{9D8B030D-6E8A-4147-A177-3AD203B41FA5}">
                      <a16:colId xmlns:a16="http://schemas.microsoft.com/office/drawing/2014/main" xmlns="" val="3118868140"/>
                    </a:ext>
                  </a:extLst>
                </a:gridCol>
                <a:gridCol w="1214562">
                  <a:extLst>
                    <a:ext uri="{9D8B030D-6E8A-4147-A177-3AD203B41FA5}">
                      <a16:colId xmlns:a16="http://schemas.microsoft.com/office/drawing/2014/main" xmlns="" val="3965539007"/>
                    </a:ext>
                  </a:extLst>
                </a:gridCol>
                <a:gridCol w="1214562">
                  <a:extLst>
                    <a:ext uri="{9D8B030D-6E8A-4147-A177-3AD203B41FA5}">
                      <a16:colId xmlns:a16="http://schemas.microsoft.com/office/drawing/2014/main" xmlns="" val="3265618066"/>
                    </a:ext>
                  </a:extLst>
                </a:gridCol>
              </a:tblGrid>
              <a:tr h="374073">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n-US" sz="2400" u="none" strike="noStrike">
                          <a:effectLst/>
                        </a:rPr>
                        <a:t>Fixed Return</a:t>
                      </a:r>
                      <a:endParaRPr lang="en-US" sz="24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91836572"/>
                  </a:ext>
                </a:extLst>
              </a:tr>
              <a:tr h="374073">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0.5%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5.5%</a:t>
                      </a:r>
                      <a:endParaRPr lang="en-US" sz="24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29118118"/>
                  </a:ext>
                </a:extLst>
              </a:tr>
              <a:tr h="374073">
                <a:tc rowSpan="9">
                  <a:txBody>
                    <a:bodyPr/>
                    <a:lstStyle/>
                    <a:p>
                      <a:pPr algn="ctr" fontAlgn="ctr"/>
                      <a:r>
                        <a:rPr lang="en-US" sz="2400" u="none" strike="noStrike" dirty="0">
                          <a:effectLst/>
                        </a:rPr>
                        <a:t>Planning Horizon (Age)</a:t>
                      </a:r>
                      <a:endParaRPr lang="en-US" sz="2400" b="1" i="0" u="none" strike="noStrike" dirty="0">
                        <a:solidFill>
                          <a:srgbClr val="000000"/>
                        </a:solidFill>
                        <a:effectLst/>
                        <a:latin typeface="Calibri" panose="020F0502020204030204" pitchFamily="34" charset="0"/>
                      </a:endParaRPr>
                    </a:p>
                  </a:txBody>
                  <a:tcPr marL="0" marR="0" marT="0" marB="0" vert="vert270" anchor="ctr"/>
                </a:tc>
                <a:tc>
                  <a:txBody>
                    <a:bodyPr/>
                    <a:lstStyle/>
                    <a:p>
                      <a:pPr algn="ctr" fontAlgn="b"/>
                      <a:r>
                        <a:rPr lang="en-US" sz="2400" u="none" strike="noStrike" dirty="0">
                          <a:effectLst/>
                        </a:rPr>
                        <a:t>70</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$200,000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$202,000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$205,999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$209,997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$213,992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$217,982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$221,968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25559322"/>
                  </a:ext>
                </a:extLst>
              </a:tr>
              <a:tr h="374073">
                <a:tc vMerge="1">
                  <a:txBody>
                    <a:bodyPr/>
                    <a:lstStyle/>
                    <a:p>
                      <a:endParaRPr lang="en-US"/>
                    </a:p>
                  </a:txBody>
                  <a:tcPr/>
                </a:tc>
                <a:tc>
                  <a:txBody>
                    <a:bodyPr/>
                    <a:lstStyle/>
                    <a:p>
                      <a:pPr algn="ctr" fontAlgn="b"/>
                      <a:r>
                        <a:rPr lang="en-US" sz="2400" u="none" strike="noStrike" dirty="0">
                          <a:effectLst/>
                        </a:rPr>
                        <a:t>75</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$100,000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$102,259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$106,832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$111,472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$116,175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$120,937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$125,751</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6887196"/>
                  </a:ext>
                </a:extLst>
              </a:tr>
              <a:tr h="374073">
                <a:tc vMerge="1">
                  <a:txBody>
                    <a:bodyPr/>
                    <a:lstStyle/>
                    <a:p>
                      <a:endParaRPr lang="en-US"/>
                    </a:p>
                  </a:txBody>
                  <a:tcPr/>
                </a:tc>
                <a:tc>
                  <a:txBody>
                    <a:bodyPr/>
                    <a:lstStyle/>
                    <a:p>
                      <a:pPr algn="ctr" fontAlgn="b"/>
                      <a:r>
                        <a:rPr lang="en-US" sz="2400" u="none" strike="noStrike" dirty="0">
                          <a:effectLst/>
                        </a:rPr>
                        <a:t>80</a:t>
                      </a:r>
                      <a:endParaRPr lang="en-US" sz="2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$66,667</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$69,019</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$73,837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$78,797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$83,889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$89,104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$94,432</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95795667"/>
                  </a:ext>
                </a:extLst>
              </a:tr>
              <a:tr h="374073">
                <a:tc vMerge="1">
                  <a:txBody>
                    <a:bodyPr/>
                    <a:lstStyle/>
                    <a:p>
                      <a:endParaRPr lang="en-US"/>
                    </a:p>
                  </a:txBody>
                  <a:tcPr/>
                </a:tc>
                <a:tc>
                  <a:txBody>
                    <a:bodyPr/>
                    <a:lstStyle/>
                    <a:p>
                      <a:pPr algn="ctr" fontAlgn="b"/>
                      <a:r>
                        <a:rPr lang="en-US" sz="2400" u="none" strike="noStrike">
                          <a:effectLst/>
                        </a:rPr>
                        <a:t>85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$50,000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$52,404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$57,385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$62,583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$67,982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$73,566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$79,317</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15576738"/>
                  </a:ext>
                </a:extLst>
              </a:tr>
              <a:tr h="374073">
                <a:tc vMerge="1">
                  <a:txBody>
                    <a:bodyPr/>
                    <a:lstStyle/>
                    <a:p>
                      <a:endParaRPr lang="en-US"/>
                    </a:p>
                  </a:txBody>
                  <a:tcPr/>
                </a:tc>
                <a:tc>
                  <a:txBody>
                    <a:bodyPr/>
                    <a:lstStyle/>
                    <a:p>
                      <a:pPr algn="ctr" fontAlgn="b"/>
                      <a:r>
                        <a:rPr lang="en-US" sz="2400" u="none" strike="noStrike">
                          <a:effectLst/>
                        </a:rPr>
                        <a:t>90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$40,000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$42,440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$47,550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$52,952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$58,622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$64,535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$70,663</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21895390"/>
                  </a:ext>
                </a:extLst>
              </a:tr>
              <a:tr h="374073">
                <a:tc vMerge="1">
                  <a:txBody>
                    <a:bodyPr/>
                    <a:lstStyle/>
                    <a:p>
                      <a:endParaRPr lang="en-US"/>
                    </a:p>
                  </a:txBody>
                  <a:tcPr/>
                </a:tc>
                <a:tc>
                  <a:txBody>
                    <a:bodyPr/>
                    <a:lstStyle/>
                    <a:p>
                      <a:pPr algn="ctr" fontAlgn="b"/>
                      <a:r>
                        <a:rPr lang="en-US" sz="2400" u="none" strike="noStrike">
                          <a:effectLst/>
                        </a:rPr>
                        <a:t>95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$33,333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$35,800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$41,024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$46,612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$52,533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$58,748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$65,218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95403505"/>
                  </a:ext>
                </a:extLst>
              </a:tr>
              <a:tr h="374073">
                <a:tc vMerge="1">
                  <a:txBody>
                    <a:bodyPr/>
                    <a:lstStyle/>
                    <a:p>
                      <a:endParaRPr lang="en-US"/>
                    </a:p>
                  </a:txBody>
                  <a:tcPr/>
                </a:tc>
                <a:tc>
                  <a:txBody>
                    <a:bodyPr/>
                    <a:lstStyle/>
                    <a:p>
                      <a:pPr algn="ctr" fontAlgn="b"/>
                      <a:r>
                        <a:rPr lang="en-US" sz="2400" u="none" strike="noStrike">
                          <a:effectLst/>
                        </a:rPr>
                        <a:t>100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$28,571</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$31,060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$36,388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$42,152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$48,308</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$54,804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$61,588</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2074273"/>
                  </a:ext>
                </a:extLst>
              </a:tr>
              <a:tr h="374073">
                <a:tc vMerge="1">
                  <a:txBody>
                    <a:bodyPr/>
                    <a:lstStyle/>
                    <a:p>
                      <a:endParaRPr lang="en-US"/>
                    </a:p>
                  </a:txBody>
                  <a:tcPr/>
                </a:tc>
                <a:tc>
                  <a:txBody>
                    <a:bodyPr/>
                    <a:lstStyle/>
                    <a:p>
                      <a:pPr algn="ctr" fontAlgn="b"/>
                      <a:r>
                        <a:rPr lang="en-US" sz="2400" u="none" strike="noStrike">
                          <a:effectLst/>
                        </a:rPr>
                        <a:t>105</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$25,000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$27,508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$32,933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$38,865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$45,244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$52,003</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$59,071</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16061746"/>
                  </a:ext>
                </a:extLst>
              </a:tr>
              <a:tr h="374073">
                <a:tc vMerge="1">
                  <a:txBody>
                    <a:bodyPr/>
                    <a:lstStyle/>
                    <a:p>
                      <a:endParaRPr lang="en-US"/>
                    </a:p>
                  </a:txBody>
                  <a:tcPr/>
                </a:tc>
                <a:tc>
                  <a:txBody>
                    <a:bodyPr/>
                    <a:lstStyle/>
                    <a:p>
                      <a:pPr algn="ctr" fontAlgn="b"/>
                      <a:r>
                        <a:rPr lang="en-US" sz="2400" u="none" strike="noStrike">
                          <a:effectLst/>
                        </a:rPr>
                        <a:t>110</a:t>
                      </a:r>
                      <a:endParaRPr lang="en-US" sz="2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$22,222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$24,747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$30,266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$36,359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$42,950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$49,954</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$57,281</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01886467"/>
                  </a:ext>
                </a:extLst>
              </a:tr>
            </a:tbl>
          </a:graphicData>
        </a:graphic>
      </p:graphicFrame>
      <p:sp>
        <p:nvSpPr>
          <p:cNvPr id="5" name="Arrow: Down 4"/>
          <p:cNvSpPr/>
          <p:nvPr/>
        </p:nvSpPr>
        <p:spPr>
          <a:xfrm rot="3830445">
            <a:off x="5659289" y="2217836"/>
            <a:ext cx="2016422" cy="4867380"/>
          </a:xfrm>
          <a:prstGeom prst="downArrow">
            <a:avLst/>
          </a:prstGeom>
          <a:solidFill>
            <a:srgbClr val="8D63A9">
              <a:alpha val="20000"/>
            </a:srgbClr>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324719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5535066" cy="5716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txBox="1">
            <a:spLocks/>
          </p:cNvSpPr>
          <p:nvPr/>
        </p:nvSpPr>
        <p:spPr>
          <a:xfrm>
            <a:off x="1130705" y="1219200"/>
            <a:ext cx="5463304" cy="1929045"/>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sz="7000" dirty="0">
                <a:solidFill>
                  <a:srgbClr val="FFFFFF"/>
                </a:solidFill>
                <a:latin typeface="DIN Alternate Bold" charset="0"/>
                <a:ea typeface="DIN Alternate Bold" charset="0"/>
                <a:cs typeface="DIN Alternate Bold" charset="0"/>
              </a:rPr>
              <a:t>AGENDA</a:t>
            </a:r>
          </a:p>
        </p:txBody>
      </p:sp>
      <p:grpSp>
        <p:nvGrpSpPr>
          <p:cNvPr id="4" name="Group 3"/>
          <p:cNvGrpSpPr/>
          <p:nvPr/>
        </p:nvGrpSpPr>
        <p:grpSpPr>
          <a:xfrm>
            <a:off x="6870809" y="863024"/>
            <a:ext cx="5016391" cy="1439118"/>
            <a:chOff x="6455871" y="1185250"/>
            <a:chExt cx="5016391" cy="1439118"/>
          </a:xfrm>
        </p:grpSpPr>
        <p:cxnSp>
          <p:nvCxnSpPr>
            <p:cNvPr id="9" name="Straight Connector 8"/>
            <p:cNvCxnSpPr/>
            <p:nvPr/>
          </p:nvCxnSpPr>
          <p:spPr>
            <a:xfrm flipH="1">
              <a:off x="6455871" y="1504385"/>
              <a:ext cx="2337225" cy="0"/>
            </a:xfrm>
            <a:prstGeom prst="line">
              <a:avLst/>
            </a:prstGeom>
            <a:ln w="635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6455871" y="1735639"/>
              <a:ext cx="5016391" cy="236243"/>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nSpc>
                  <a:spcPct val="83000"/>
                </a:lnSpc>
              </a:pPr>
              <a:r>
                <a:rPr lang="en-US" sz="2000" dirty="0">
                  <a:latin typeface="DIN Alternate Bold" charset="0"/>
                  <a:ea typeface="DIN Alternate Bold" charset="0"/>
                  <a:cs typeface="DIN Alternate Bold" charset="0"/>
                </a:rPr>
                <a:t>RETIREMENT:</a:t>
              </a:r>
              <a:endParaRPr lang="en-US" sz="2000" dirty="0">
                <a:solidFill>
                  <a:schemeClr val="accent1"/>
                </a:solidFill>
                <a:latin typeface="DIN Alternate Bold" charset="0"/>
                <a:ea typeface="DIN Alternate Bold" charset="0"/>
                <a:cs typeface="DIN Alternate Bold" charset="0"/>
              </a:endParaRPr>
            </a:p>
          </p:txBody>
        </p:sp>
        <p:sp>
          <p:nvSpPr>
            <p:cNvPr id="11" name="Title 1"/>
            <p:cNvSpPr txBox="1">
              <a:spLocks/>
            </p:cNvSpPr>
            <p:nvPr/>
          </p:nvSpPr>
          <p:spPr>
            <a:xfrm>
              <a:off x="6455871" y="1185250"/>
              <a:ext cx="1243531" cy="236243"/>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nSpc>
                  <a:spcPct val="83000"/>
                </a:lnSpc>
              </a:pPr>
              <a:endParaRPr lang="en-US" sz="2400" dirty="0">
                <a:solidFill>
                  <a:schemeClr val="accent1"/>
                </a:solidFill>
                <a:latin typeface="DIN Alternate Bold" charset="0"/>
                <a:ea typeface="DIN Alternate Bold" charset="0"/>
                <a:cs typeface="DIN Alternate Bold" charset="0"/>
              </a:endParaRPr>
            </a:p>
          </p:txBody>
        </p:sp>
        <p:sp>
          <p:nvSpPr>
            <p:cNvPr id="12" name="TextBox 11"/>
            <p:cNvSpPr txBox="1"/>
            <p:nvPr/>
          </p:nvSpPr>
          <p:spPr>
            <a:xfrm>
              <a:off x="6455871" y="1971882"/>
              <a:ext cx="5016391" cy="652486"/>
            </a:xfrm>
            <a:prstGeom prst="rect">
              <a:avLst/>
            </a:prstGeom>
            <a:noFill/>
          </p:spPr>
          <p:txBody>
            <a:bodyPr wrap="square" lIns="0" rIns="0" rtlCol="0">
              <a:spAutoFit/>
            </a:bodyPr>
            <a:lstStyle/>
            <a:p>
              <a:pPr>
                <a:lnSpc>
                  <a:spcPct val="130000"/>
                </a:lnSpc>
              </a:pPr>
              <a:r>
                <a:rPr lang="en-US" sz="1600" dirty="0">
                  <a:latin typeface="Open Sans"/>
                  <a:cs typeface="Open Sans"/>
                </a:rPr>
                <a:t>Is It Really Different?</a:t>
              </a:r>
            </a:p>
            <a:p>
              <a:pPr>
                <a:lnSpc>
                  <a:spcPct val="130000"/>
                </a:lnSpc>
              </a:pPr>
              <a:endParaRPr lang="en-US" sz="1200" dirty="0"/>
            </a:p>
          </p:txBody>
        </p:sp>
      </p:grpSp>
      <p:grpSp>
        <p:nvGrpSpPr>
          <p:cNvPr id="5" name="Group 4"/>
          <p:cNvGrpSpPr/>
          <p:nvPr/>
        </p:nvGrpSpPr>
        <p:grpSpPr>
          <a:xfrm>
            <a:off x="6870809" y="2413768"/>
            <a:ext cx="5016391" cy="786632"/>
            <a:chOff x="6455871" y="2912248"/>
            <a:chExt cx="5016391" cy="786632"/>
          </a:xfrm>
        </p:grpSpPr>
        <p:cxnSp>
          <p:nvCxnSpPr>
            <p:cNvPr id="13" name="Straight Connector 12"/>
            <p:cNvCxnSpPr/>
            <p:nvPr/>
          </p:nvCxnSpPr>
          <p:spPr>
            <a:xfrm flipH="1">
              <a:off x="6455871" y="3231383"/>
              <a:ext cx="2337225" cy="0"/>
            </a:xfrm>
            <a:prstGeom prst="line">
              <a:avLst/>
            </a:prstGeom>
            <a:ln w="635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6455871" y="3462637"/>
              <a:ext cx="5016391" cy="236243"/>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nSpc>
                  <a:spcPct val="83000"/>
                </a:lnSpc>
              </a:pPr>
              <a:r>
                <a:rPr lang="en-US" sz="2000" dirty="0">
                  <a:latin typeface="DIN Alternate Bold" charset="0"/>
                  <a:ea typeface="DIN Alternate Bold" charset="0"/>
                  <a:cs typeface="DIN Alternate Bold" charset="0"/>
                </a:rPr>
                <a:t>RETIREMENT RISKS</a:t>
              </a:r>
              <a:endParaRPr lang="en-US" sz="2000" dirty="0">
                <a:solidFill>
                  <a:schemeClr val="accent1"/>
                </a:solidFill>
                <a:latin typeface="DIN Alternate Bold" charset="0"/>
                <a:ea typeface="DIN Alternate Bold" charset="0"/>
                <a:cs typeface="DIN Alternate Bold" charset="0"/>
              </a:endParaRPr>
            </a:p>
          </p:txBody>
        </p:sp>
        <p:sp>
          <p:nvSpPr>
            <p:cNvPr id="15" name="Title 1"/>
            <p:cNvSpPr txBox="1">
              <a:spLocks/>
            </p:cNvSpPr>
            <p:nvPr/>
          </p:nvSpPr>
          <p:spPr>
            <a:xfrm>
              <a:off x="6455871" y="2912248"/>
              <a:ext cx="1243531" cy="236243"/>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nSpc>
                  <a:spcPct val="83000"/>
                </a:lnSpc>
              </a:pPr>
              <a:endParaRPr lang="en-US" sz="2400" dirty="0">
                <a:solidFill>
                  <a:schemeClr val="accent1"/>
                </a:solidFill>
                <a:latin typeface="DIN Alternate Bold" charset="0"/>
                <a:ea typeface="DIN Alternate Bold" charset="0"/>
                <a:cs typeface="DIN Alternate Bold" charset="0"/>
              </a:endParaRPr>
            </a:p>
          </p:txBody>
        </p:sp>
      </p:grpSp>
      <p:grpSp>
        <p:nvGrpSpPr>
          <p:cNvPr id="6" name="Group 5"/>
          <p:cNvGrpSpPr/>
          <p:nvPr/>
        </p:nvGrpSpPr>
        <p:grpSpPr>
          <a:xfrm>
            <a:off x="6870809" y="3925359"/>
            <a:ext cx="5016391" cy="2080246"/>
            <a:chOff x="6455871" y="4982410"/>
            <a:chExt cx="5016391" cy="2080246"/>
          </a:xfrm>
        </p:grpSpPr>
        <p:cxnSp>
          <p:nvCxnSpPr>
            <p:cNvPr id="17" name="Straight Connector 16"/>
            <p:cNvCxnSpPr/>
            <p:nvPr/>
          </p:nvCxnSpPr>
          <p:spPr>
            <a:xfrm flipH="1">
              <a:off x="6455871" y="4982410"/>
              <a:ext cx="2337225" cy="0"/>
            </a:xfrm>
            <a:prstGeom prst="line">
              <a:avLst/>
            </a:prstGeom>
            <a:ln w="635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6455871" y="5213664"/>
              <a:ext cx="5016391" cy="236243"/>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nSpc>
                  <a:spcPct val="83000"/>
                </a:lnSpc>
              </a:pPr>
              <a:r>
                <a:rPr lang="en-US" sz="2000" dirty="0">
                  <a:latin typeface="DIN Alternate Bold"/>
                  <a:cs typeface="DIN Alternate Bold"/>
                </a:rPr>
                <a:t>STRATEGIES FOR SUCCESS</a:t>
              </a:r>
              <a:endParaRPr lang="en-US" sz="2000" dirty="0">
                <a:solidFill>
                  <a:schemeClr val="accent1"/>
                </a:solidFill>
                <a:latin typeface="DIN Alternate Bold"/>
                <a:ea typeface="DIN Alternate Bold" charset="0"/>
                <a:cs typeface="DIN Alternate Bold"/>
              </a:endParaRPr>
            </a:p>
          </p:txBody>
        </p:sp>
        <p:sp>
          <p:nvSpPr>
            <p:cNvPr id="20" name="TextBox 19"/>
            <p:cNvSpPr txBox="1"/>
            <p:nvPr/>
          </p:nvSpPr>
          <p:spPr>
            <a:xfrm>
              <a:off x="6455871" y="5449907"/>
              <a:ext cx="5016391" cy="1612749"/>
            </a:xfrm>
            <a:prstGeom prst="rect">
              <a:avLst/>
            </a:prstGeom>
            <a:noFill/>
          </p:spPr>
          <p:txBody>
            <a:bodyPr wrap="square" lIns="0" rIns="0" rtlCol="0">
              <a:spAutoFit/>
            </a:bodyPr>
            <a:lstStyle/>
            <a:p>
              <a:pPr>
                <a:lnSpc>
                  <a:spcPct val="130000"/>
                </a:lnSpc>
              </a:pPr>
              <a:r>
                <a:rPr lang="en-US" sz="1600" dirty="0">
                  <a:latin typeface="Open Sans"/>
                  <a:cs typeface="Open Sans"/>
                </a:rPr>
                <a:t>Theory Behind the 4% Rule</a:t>
              </a:r>
            </a:p>
            <a:p>
              <a:pPr>
                <a:lnSpc>
                  <a:spcPct val="130000"/>
                </a:lnSpc>
              </a:pPr>
              <a:r>
                <a:rPr lang="en-US" sz="1600" dirty="0">
                  <a:latin typeface="Open Sans"/>
                  <a:cs typeface="Open Sans"/>
                </a:rPr>
                <a:t>Two Schools of Thought on Retirement</a:t>
              </a:r>
            </a:p>
            <a:p>
              <a:pPr>
                <a:lnSpc>
                  <a:spcPct val="130000"/>
                </a:lnSpc>
              </a:pPr>
              <a:r>
                <a:rPr lang="en-US" sz="1600" dirty="0">
                  <a:latin typeface="Open Sans"/>
                  <a:cs typeface="Open Sans"/>
                </a:rPr>
                <a:t>Risk Pooling vs. Risk Premium</a:t>
              </a:r>
            </a:p>
            <a:p>
              <a:pPr>
                <a:lnSpc>
                  <a:spcPct val="130000"/>
                </a:lnSpc>
              </a:pPr>
              <a:r>
                <a:rPr lang="en-US" sz="1600" dirty="0">
                  <a:latin typeface="Open Sans"/>
                  <a:cs typeface="Open Sans"/>
                </a:rPr>
                <a:t>Product Allocation with Investments and Insurance</a:t>
              </a:r>
            </a:p>
            <a:p>
              <a:pPr>
                <a:lnSpc>
                  <a:spcPct val="130000"/>
                </a:lnSpc>
              </a:pPr>
              <a:endParaRPr lang="en-US" sz="1200" dirty="0"/>
            </a:p>
          </p:txBody>
        </p:sp>
      </p:grpSp>
    </p:spTree>
    <p:extLst>
      <p:ext uri="{BB962C8B-B14F-4D97-AF65-F5344CB8AC3E}">
        <p14:creationId xmlns:p14="http://schemas.microsoft.com/office/powerpoint/2010/main" val="1176857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914400"/>
            <a:ext cx="9296400" cy="5771794"/>
          </a:xfrm>
        </p:spPr>
      </p:pic>
    </p:spTree>
    <p:extLst>
      <p:ext uri="{BB962C8B-B14F-4D97-AF65-F5344CB8AC3E}">
        <p14:creationId xmlns:p14="http://schemas.microsoft.com/office/powerpoint/2010/main" val="806139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862998"/>
            <a:ext cx="9601200" cy="5961033"/>
          </a:xfrm>
        </p:spPr>
      </p:pic>
    </p:spTree>
    <p:extLst>
      <p:ext uri="{BB962C8B-B14F-4D97-AF65-F5344CB8AC3E}">
        <p14:creationId xmlns:p14="http://schemas.microsoft.com/office/powerpoint/2010/main" val="6517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5923"/>
            <a:ext cx="12192000" cy="6617487"/>
          </a:xfrm>
          <a:prstGeom prst="rect">
            <a:avLst/>
          </a:prstGeom>
        </p:spPr>
      </p:pic>
      <p:sp>
        <p:nvSpPr>
          <p:cNvPr id="6" name="Rectangle 5"/>
          <p:cNvSpPr/>
          <p:nvPr/>
        </p:nvSpPr>
        <p:spPr>
          <a:xfrm>
            <a:off x="448766" y="914400"/>
            <a:ext cx="11341118" cy="830997"/>
          </a:xfrm>
          <a:prstGeom prst="rect">
            <a:avLst/>
          </a:prstGeom>
        </p:spPr>
        <p:txBody>
          <a:bodyPr wrap="none">
            <a:spAutoFit/>
          </a:bodyPr>
          <a:lstStyle/>
          <a:p>
            <a:r>
              <a:rPr kumimoji="1" lang="en-US" altLang="ja-JP" sz="4800" b="1" dirty="0">
                <a:latin typeface="DIN Alternate" charset="0"/>
                <a:ea typeface="DIN Alternate" charset="0"/>
                <a:cs typeface="DIN Alternate" charset="0"/>
              </a:rPr>
              <a:t>The alternative: Essentials vs. Discretionary</a:t>
            </a:r>
          </a:p>
        </p:txBody>
      </p:sp>
    </p:spTree>
    <p:extLst>
      <p:ext uri="{BB962C8B-B14F-4D97-AF65-F5344CB8AC3E}">
        <p14:creationId xmlns:p14="http://schemas.microsoft.com/office/powerpoint/2010/main" val="27051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3276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9814759"/>
              </p:ext>
            </p:extLst>
          </p:nvPr>
        </p:nvGraphicFramePr>
        <p:xfrm>
          <a:off x="1981200" y="152400"/>
          <a:ext cx="8229600" cy="6570044"/>
        </p:xfrm>
        <a:graphic>
          <a:graphicData uri="http://schemas.openxmlformats.org/drawingml/2006/table">
            <a:tbl>
              <a:tblPr>
                <a:tableStyleId>{21E4AEA4-8DFA-4A89-87EB-49C32662AFE0}</a:tableStyleId>
              </a:tblPr>
              <a:tblGrid>
                <a:gridCol w="878681">
                  <a:extLst>
                    <a:ext uri="{9D8B030D-6E8A-4147-A177-3AD203B41FA5}">
                      <a16:colId xmlns:a16="http://schemas.microsoft.com/office/drawing/2014/main" xmlns="" val="20000"/>
                    </a:ext>
                  </a:extLst>
                </a:gridCol>
                <a:gridCol w="3236119">
                  <a:extLst>
                    <a:ext uri="{9D8B030D-6E8A-4147-A177-3AD203B41FA5}">
                      <a16:colId xmlns:a16="http://schemas.microsoft.com/office/drawing/2014/main" xmlns="" val="20001"/>
                    </a:ext>
                  </a:extLst>
                </a:gridCol>
                <a:gridCol w="878681">
                  <a:extLst>
                    <a:ext uri="{9D8B030D-6E8A-4147-A177-3AD203B41FA5}">
                      <a16:colId xmlns:a16="http://schemas.microsoft.com/office/drawing/2014/main" xmlns="" val="20002"/>
                    </a:ext>
                  </a:extLst>
                </a:gridCol>
                <a:gridCol w="3236119">
                  <a:extLst>
                    <a:ext uri="{9D8B030D-6E8A-4147-A177-3AD203B41FA5}">
                      <a16:colId xmlns:a16="http://schemas.microsoft.com/office/drawing/2014/main" xmlns="" val="20003"/>
                    </a:ext>
                  </a:extLst>
                </a:gridCol>
              </a:tblGrid>
              <a:tr h="405464">
                <a:tc gridSpan="4">
                  <a:txBody>
                    <a:bodyPr/>
                    <a:lstStyle/>
                    <a:p>
                      <a:pPr algn="ctr" fontAlgn="b"/>
                      <a:r>
                        <a:rPr lang="en-US" sz="2800" u="none" strike="noStrike" dirty="0">
                          <a:solidFill>
                            <a:schemeClr val="bg1"/>
                          </a:solidFill>
                          <a:effectLst/>
                        </a:rPr>
                        <a:t>Household Balance Sheet</a:t>
                      </a:r>
                      <a:endParaRPr lang="en-US" sz="2800" b="1" i="0" u="none" strike="noStrike" dirty="0">
                        <a:solidFill>
                          <a:schemeClr val="bg1"/>
                        </a:solidFill>
                        <a:effectLst/>
                        <a:latin typeface="DIN Alternate Bold"/>
                        <a:cs typeface="DIN Alternate Bold"/>
                      </a:endParaRPr>
                    </a:p>
                  </a:txBody>
                  <a:tcPr marL="9525" marR="9525" marT="9525" marB="0" anchor="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49964">
                <a:tc gridSpan="2">
                  <a:txBody>
                    <a:bodyPr/>
                    <a:lstStyle/>
                    <a:p>
                      <a:pPr algn="ctr" fontAlgn="b"/>
                      <a:r>
                        <a:rPr lang="en-US" sz="2400" u="none" strike="noStrike" dirty="0">
                          <a:solidFill>
                            <a:schemeClr val="bg1"/>
                          </a:solidFill>
                          <a:effectLst/>
                        </a:rPr>
                        <a:t>Assets</a:t>
                      </a:r>
                      <a:endParaRPr lang="en-US" sz="2400" b="0" i="0" u="none" strike="noStrike" dirty="0">
                        <a:solidFill>
                          <a:schemeClr val="bg1"/>
                        </a:solidFill>
                        <a:effectLst/>
                        <a:latin typeface="DIN Alternate Bold"/>
                        <a:cs typeface="DIN Alternate Bold"/>
                      </a:endParaRPr>
                    </a:p>
                  </a:txBody>
                  <a:tcPr marL="9525" marR="9525" marT="9525" marB="0" anchor="b">
                    <a:solidFill>
                      <a:schemeClr val="accent3"/>
                    </a:solidFill>
                  </a:tcPr>
                </a:tc>
                <a:tc hMerge="1">
                  <a:txBody>
                    <a:bodyPr/>
                    <a:lstStyle/>
                    <a:p>
                      <a:endParaRPr lang="en-US"/>
                    </a:p>
                  </a:txBody>
                  <a:tcPr/>
                </a:tc>
                <a:tc gridSpan="2">
                  <a:txBody>
                    <a:bodyPr/>
                    <a:lstStyle/>
                    <a:p>
                      <a:pPr algn="ctr" fontAlgn="b"/>
                      <a:r>
                        <a:rPr lang="en-US" sz="2400" u="none" strike="noStrike" dirty="0">
                          <a:solidFill>
                            <a:schemeClr val="bg1"/>
                          </a:solidFill>
                          <a:effectLst/>
                        </a:rPr>
                        <a:t>Liabilities</a:t>
                      </a:r>
                      <a:endParaRPr lang="en-US" sz="2400" b="0" i="0" u="none" strike="noStrike" dirty="0">
                        <a:solidFill>
                          <a:schemeClr val="bg1"/>
                        </a:solidFill>
                        <a:effectLst/>
                        <a:latin typeface="DIN Alternate Bold"/>
                        <a:cs typeface="DIN Alternate Bold"/>
                      </a:endParaRPr>
                    </a:p>
                  </a:txBody>
                  <a:tcPr marL="9525" marR="9525" marT="9525" marB="0" anchor="b">
                    <a:solidFill>
                      <a:schemeClr val="accent3"/>
                    </a:solidFill>
                  </a:tcPr>
                </a:tc>
                <a:tc hMerge="1">
                  <a:txBody>
                    <a:bodyPr/>
                    <a:lstStyle/>
                    <a:p>
                      <a:endParaRPr lang="en-US"/>
                    </a:p>
                  </a:txBody>
                  <a:tcPr/>
                </a:tc>
                <a:extLst>
                  <a:ext uri="{0D108BD9-81ED-4DB2-BD59-A6C34878D82A}">
                    <a16:rowId xmlns:a16="http://schemas.microsoft.com/office/drawing/2014/main" xmlns="" val="10001"/>
                  </a:ext>
                </a:extLst>
              </a:tr>
              <a:tr h="334057">
                <a:tc gridSpan="2">
                  <a:txBody>
                    <a:bodyPr/>
                    <a:lstStyle/>
                    <a:p>
                      <a:pPr algn="l" fontAlgn="b"/>
                      <a:r>
                        <a:rPr lang="en-US" sz="1600" b="1" u="none" strike="noStrike" dirty="0">
                          <a:effectLst/>
                        </a:rPr>
                        <a:t>Human Capital</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tc gridSpan="2">
                  <a:txBody>
                    <a:bodyPr/>
                    <a:lstStyle/>
                    <a:p>
                      <a:pPr algn="l" fontAlgn="b"/>
                      <a:r>
                        <a:rPr lang="en-US" sz="1600" b="1" u="none" strike="noStrike" dirty="0">
                          <a:effectLst/>
                        </a:rPr>
                        <a:t>Fixed Expenses</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extLst>
                  <a:ext uri="{0D108BD9-81ED-4DB2-BD59-A6C34878D82A}">
                    <a16:rowId xmlns:a16="http://schemas.microsoft.com/office/drawing/2014/main" xmlns="" val="10002"/>
                  </a:ext>
                </a:extLst>
              </a:tr>
              <a:tr h="318150">
                <a:tc>
                  <a:txBody>
                    <a:bodyPr/>
                    <a:lstStyle/>
                    <a:p>
                      <a:pPr algn="l" fontAlgn="b"/>
                      <a:r>
                        <a:rPr lang="en-US" sz="1600" u="none" strike="noStrike" dirty="0">
                          <a:effectLst/>
                        </a:rPr>
                        <a:t> </a:t>
                      </a:r>
                      <a:endParaRPr lang="en-US" sz="1600" b="0" i="0" u="none" strike="noStrike" dirty="0">
                        <a:solidFill>
                          <a:srgbClr val="000000"/>
                        </a:solidFill>
                        <a:effectLst/>
                        <a:latin typeface="Open Sans"/>
                        <a:cs typeface="Open Sans"/>
                      </a:endParaRPr>
                    </a:p>
                  </a:txBody>
                  <a:tcPr marL="9525" marR="9525" marT="9525" marB="0" anchor="b"/>
                </a:tc>
                <a:tc>
                  <a:txBody>
                    <a:bodyPr/>
                    <a:lstStyle/>
                    <a:p>
                      <a:pPr algn="l" fontAlgn="b"/>
                      <a:r>
                        <a:rPr lang="en-US" sz="1600" u="none" strike="noStrike" dirty="0">
                          <a:effectLst/>
                        </a:rPr>
                        <a:t>Continuing Career</a:t>
                      </a:r>
                      <a:endParaRPr lang="en-US" sz="1600" b="0" i="0" u="none" strike="noStrike" dirty="0">
                        <a:solidFill>
                          <a:srgbClr val="FFFFFF"/>
                        </a:solidFill>
                        <a:effectLst/>
                        <a:latin typeface="Open Sans"/>
                        <a:cs typeface="Open Sans"/>
                      </a:endParaRPr>
                    </a:p>
                  </a:txBody>
                  <a:tcPr marL="9525" marR="9525" marT="9525" marB="0" anchor="b"/>
                </a:tc>
                <a:tc>
                  <a:txBody>
                    <a:bodyPr/>
                    <a:lstStyle/>
                    <a:p>
                      <a:pPr algn="l" fontAlgn="b"/>
                      <a:r>
                        <a:rPr lang="en-US" sz="1600" u="none" strike="noStrike">
                          <a:effectLst/>
                        </a:rPr>
                        <a:t> </a:t>
                      </a:r>
                      <a:endParaRPr lang="en-US" sz="1600" b="0" i="0" u="none" strike="noStrike">
                        <a:solidFill>
                          <a:srgbClr val="FFFFFF"/>
                        </a:solidFill>
                        <a:effectLst/>
                        <a:latin typeface="Open Sans"/>
                        <a:cs typeface="Open Sans"/>
                      </a:endParaRPr>
                    </a:p>
                  </a:txBody>
                  <a:tcPr marL="9525" marR="9525" marT="9525" marB="0" anchor="b"/>
                </a:tc>
                <a:tc>
                  <a:txBody>
                    <a:bodyPr/>
                    <a:lstStyle/>
                    <a:p>
                      <a:pPr algn="l" fontAlgn="b"/>
                      <a:r>
                        <a:rPr lang="en-US" sz="1600" u="none" strike="noStrike" dirty="0">
                          <a:effectLst/>
                        </a:rPr>
                        <a:t>Basic Living Needs</a:t>
                      </a:r>
                      <a:endParaRPr lang="en-US" sz="16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03"/>
                  </a:ext>
                </a:extLst>
              </a:tr>
              <a:tr h="318150">
                <a:tc>
                  <a:txBody>
                    <a:bodyPr/>
                    <a:lstStyle/>
                    <a:p>
                      <a:pPr algn="l" fontAlgn="b"/>
                      <a:r>
                        <a:rPr lang="en-US" sz="1600" u="none" strike="noStrike">
                          <a:effectLst/>
                        </a:rPr>
                        <a:t> </a:t>
                      </a:r>
                      <a:endParaRPr lang="en-US" sz="1600" b="0" i="0" u="none" strike="noStrike">
                        <a:solidFill>
                          <a:srgbClr val="000000"/>
                        </a:solidFill>
                        <a:effectLst/>
                        <a:latin typeface="Open Sans"/>
                        <a:cs typeface="Open Sans"/>
                      </a:endParaRPr>
                    </a:p>
                  </a:txBody>
                  <a:tcPr marL="9525" marR="9525" marT="9525" marB="0" anchor="b"/>
                </a:tc>
                <a:tc>
                  <a:txBody>
                    <a:bodyPr/>
                    <a:lstStyle/>
                    <a:p>
                      <a:pPr algn="l" fontAlgn="b"/>
                      <a:r>
                        <a:rPr lang="en-US" sz="1600" u="none" strike="noStrike" dirty="0">
                          <a:effectLst/>
                        </a:rPr>
                        <a:t>Part-time work</a:t>
                      </a:r>
                      <a:endParaRPr lang="en-US" sz="1600" b="0" i="0" u="none" strike="noStrike" dirty="0">
                        <a:solidFill>
                          <a:srgbClr val="FFFFFF"/>
                        </a:solidFill>
                        <a:effectLst/>
                        <a:latin typeface="Open Sans"/>
                        <a:cs typeface="Open Sans"/>
                      </a:endParaRPr>
                    </a:p>
                  </a:txBody>
                  <a:tcPr marL="9525" marR="9525" marT="9525" marB="0" anchor="b"/>
                </a:tc>
                <a:tc>
                  <a:txBody>
                    <a:bodyPr/>
                    <a:lstStyle/>
                    <a:p>
                      <a:pPr algn="l" fontAlgn="b"/>
                      <a:r>
                        <a:rPr lang="en-US" sz="1600" u="none" strike="noStrike">
                          <a:effectLst/>
                        </a:rPr>
                        <a:t> </a:t>
                      </a:r>
                      <a:endParaRPr lang="en-US" sz="1600" b="0" i="0" u="none" strike="noStrike">
                        <a:solidFill>
                          <a:srgbClr val="FFFFFF"/>
                        </a:solidFill>
                        <a:effectLst/>
                        <a:latin typeface="Open Sans"/>
                        <a:cs typeface="Open Sans"/>
                      </a:endParaRPr>
                    </a:p>
                  </a:txBody>
                  <a:tcPr marL="9525" marR="9525" marT="9525" marB="0" anchor="b"/>
                </a:tc>
                <a:tc>
                  <a:txBody>
                    <a:bodyPr/>
                    <a:lstStyle/>
                    <a:p>
                      <a:pPr algn="l" fontAlgn="b"/>
                      <a:r>
                        <a:rPr lang="en-US" sz="1600" u="none" strike="noStrike" dirty="0">
                          <a:effectLst/>
                        </a:rPr>
                        <a:t>Taxes</a:t>
                      </a:r>
                      <a:endParaRPr lang="en-US" sz="16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04"/>
                  </a:ext>
                </a:extLst>
              </a:tr>
              <a:tr h="318150">
                <a:tc gridSpan="2">
                  <a:txBody>
                    <a:bodyPr/>
                    <a:lstStyle/>
                    <a:p>
                      <a:pPr algn="l" fontAlgn="b"/>
                      <a:endParaRPr lang="en-US" sz="1600" b="0"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tc>
                  <a:txBody>
                    <a:bodyPr/>
                    <a:lstStyle/>
                    <a:p>
                      <a:pPr algn="l" fontAlgn="b"/>
                      <a:endParaRPr lang="en-US" sz="1600" b="0" i="0" u="none" strike="noStrike">
                        <a:solidFill>
                          <a:srgbClr val="FFFFFF"/>
                        </a:solidFill>
                        <a:effectLst/>
                        <a:latin typeface="Open Sans"/>
                        <a:cs typeface="Open Sans"/>
                      </a:endParaRPr>
                    </a:p>
                  </a:txBody>
                  <a:tcPr marL="9525" marR="9525" marT="9525" marB="0" anchor="b"/>
                </a:tc>
                <a:tc>
                  <a:txBody>
                    <a:bodyPr/>
                    <a:lstStyle/>
                    <a:p>
                      <a:pPr algn="l" fontAlgn="b"/>
                      <a:r>
                        <a:rPr lang="en-US" sz="1600" u="none" strike="noStrike" dirty="0">
                          <a:effectLst/>
                        </a:rPr>
                        <a:t>Debt Repayment</a:t>
                      </a:r>
                      <a:endParaRPr lang="en-US" sz="16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05"/>
                  </a:ext>
                </a:extLst>
              </a:tr>
              <a:tr h="318150">
                <a:tc gridSpan="2">
                  <a:txBody>
                    <a:bodyPr/>
                    <a:lstStyle/>
                    <a:p>
                      <a:pPr algn="l" fontAlgn="b"/>
                      <a:r>
                        <a:rPr lang="en-US" sz="1600" b="1" u="none" strike="noStrike" dirty="0">
                          <a:effectLst/>
                        </a:rPr>
                        <a:t>Home Equity</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tc>
                  <a:txBody>
                    <a:bodyPr/>
                    <a:lstStyle/>
                    <a:p>
                      <a:pPr algn="l" fontAlgn="b"/>
                      <a:endParaRPr lang="en-US" sz="1600" b="0" i="0" u="none" strike="noStrike">
                        <a:solidFill>
                          <a:srgbClr val="FFFFFF"/>
                        </a:solidFill>
                        <a:effectLst/>
                        <a:latin typeface="Open Sans"/>
                        <a:cs typeface="Open Sans"/>
                      </a:endParaRPr>
                    </a:p>
                  </a:txBody>
                  <a:tcPr marL="9525" marR="9525" marT="9525" marB="0" anchor="b"/>
                </a:tc>
                <a:tc>
                  <a:txBody>
                    <a:bodyPr/>
                    <a:lstStyle/>
                    <a:p>
                      <a:pPr algn="l" fontAlgn="b"/>
                      <a:endParaRPr lang="en-US" sz="16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06"/>
                  </a:ext>
                </a:extLst>
              </a:tr>
              <a:tr h="318150">
                <a:tc gridSpan="2">
                  <a:txBody>
                    <a:bodyPr/>
                    <a:lstStyle/>
                    <a:p>
                      <a:pPr algn="l" fontAlgn="b"/>
                      <a:endParaRPr lang="en-US" sz="1600" b="0"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u="none" strike="noStrike" dirty="0">
                          <a:effectLst/>
                        </a:rPr>
                        <a:t>Discretionary Expenses</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pPr algn="l" fontAlgn="b"/>
                      <a:endParaRPr lang="en-US" sz="20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07"/>
                  </a:ext>
                </a:extLst>
              </a:tr>
              <a:tr h="318150">
                <a:tc gridSpan="2">
                  <a:txBody>
                    <a:bodyPr/>
                    <a:lstStyle/>
                    <a:p>
                      <a:pPr algn="l" fontAlgn="b"/>
                      <a:r>
                        <a:rPr lang="en-US" sz="1600" b="1" u="none" strike="noStrike" dirty="0">
                          <a:effectLst/>
                        </a:rPr>
                        <a:t>Financial Assets</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tc>
                  <a:txBody>
                    <a:bodyPr/>
                    <a:lstStyle/>
                    <a:p>
                      <a:pPr algn="l" fontAlgn="b"/>
                      <a:r>
                        <a:rPr lang="en-US" sz="1600" u="none" strike="noStrike">
                          <a:effectLst/>
                        </a:rPr>
                        <a:t> </a:t>
                      </a:r>
                      <a:endParaRPr lang="en-US" sz="1600" b="0" i="0" u="none" strike="noStrike">
                        <a:solidFill>
                          <a:srgbClr val="FFFFFF"/>
                        </a:solidFill>
                        <a:effectLst/>
                        <a:latin typeface="Open Sans"/>
                        <a:cs typeface="Open Sans"/>
                      </a:endParaRPr>
                    </a:p>
                  </a:txBody>
                  <a:tcPr marL="9525" marR="9525" marT="9525" marB="0" anchor="b"/>
                </a:tc>
                <a:tc>
                  <a:txBody>
                    <a:bodyPr/>
                    <a:lstStyle/>
                    <a:p>
                      <a:pPr algn="l" fontAlgn="b"/>
                      <a:r>
                        <a:rPr lang="en-US" sz="1600" u="none" strike="noStrike" dirty="0">
                          <a:effectLst/>
                        </a:rPr>
                        <a:t>Travel &amp; Leisure</a:t>
                      </a:r>
                      <a:endParaRPr lang="en-US" sz="16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08"/>
                  </a:ext>
                </a:extLst>
              </a:tr>
              <a:tr h="318150">
                <a:tc>
                  <a:txBody>
                    <a:bodyPr/>
                    <a:lstStyle/>
                    <a:p>
                      <a:pPr algn="l" fontAlgn="b"/>
                      <a:r>
                        <a:rPr lang="en-US" sz="1600" u="none" strike="noStrike">
                          <a:effectLst/>
                        </a:rPr>
                        <a:t> </a:t>
                      </a:r>
                      <a:endParaRPr lang="en-US" sz="1600" b="0" i="0" u="none" strike="noStrike">
                        <a:solidFill>
                          <a:srgbClr val="000000"/>
                        </a:solidFill>
                        <a:effectLst/>
                        <a:latin typeface="Open Sans"/>
                        <a:cs typeface="Open Sans"/>
                      </a:endParaRPr>
                    </a:p>
                  </a:txBody>
                  <a:tcPr marL="9525" marR="9525" marT="9525" marB="0" anchor="b"/>
                </a:tc>
                <a:tc>
                  <a:txBody>
                    <a:bodyPr/>
                    <a:lstStyle/>
                    <a:p>
                      <a:pPr algn="l" fontAlgn="b"/>
                      <a:r>
                        <a:rPr lang="en-US" sz="1600" u="none" strike="noStrike" dirty="0">
                          <a:effectLst/>
                        </a:rPr>
                        <a:t>Checking Accounts</a:t>
                      </a:r>
                      <a:endParaRPr lang="en-US" sz="1600" b="0" i="0" u="none" strike="noStrike" dirty="0">
                        <a:solidFill>
                          <a:srgbClr val="FFFFFF"/>
                        </a:solidFill>
                        <a:effectLst/>
                        <a:latin typeface="Open Sans"/>
                        <a:cs typeface="Open Sans"/>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FFFFFF"/>
                        </a:solidFill>
                        <a:effectLst/>
                        <a:latin typeface="Open Sans"/>
                        <a:cs typeface="Open Sans"/>
                      </a:endParaRPr>
                    </a:p>
                  </a:txBody>
                  <a:tcPr marL="9525" marR="9525" marT="9525" marB="0" anchor="b"/>
                </a:tc>
                <a:tc>
                  <a:txBody>
                    <a:bodyPr/>
                    <a:lstStyle/>
                    <a:p>
                      <a:pPr algn="l" fontAlgn="b"/>
                      <a:r>
                        <a:rPr lang="en-US" sz="1600" b="0" i="0" u="none" strike="noStrike" dirty="0">
                          <a:solidFill>
                            <a:schemeClr val="dk1"/>
                          </a:solidFill>
                          <a:effectLst/>
                          <a:latin typeface="+mn-lt"/>
                          <a:cs typeface="+mn-cs"/>
                        </a:rPr>
                        <a:t>Lifestyle</a:t>
                      </a:r>
                      <a:r>
                        <a:rPr lang="en-US" sz="1600" b="0" i="0" u="none" strike="noStrike" baseline="0" dirty="0">
                          <a:solidFill>
                            <a:schemeClr val="dk1"/>
                          </a:solidFill>
                          <a:effectLst/>
                          <a:latin typeface="+mn-lt"/>
                          <a:cs typeface="+mn-cs"/>
                        </a:rPr>
                        <a:t> Improvements</a:t>
                      </a:r>
                      <a:endParaRPr lang="en-US" sz="16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09"/>
                  </a:ext>
                </a:extLst>
              </a:tr>
              <a:tr h="318150">
                <a:tc>
                  <a:txBody>
                    <a:bodyPr/>
                    <a:lstStyle/>
                    <a:p>
                      <a:pPr algn="l" fontAlgn="b"/>
                      <a:r>
                        <a:rPr lang="en-US" sz="1600" u="none" strike="noStrike" dirty="0">
                          <a:effectLst/>
                        </a:rPr>
                        <a:t> </a:t>
                      </a:r>
                      <a:endParaRPr lang="en-US" sz="1600" b="0" i="0" u="none" strike="noStrike" dirty="0">
                        <a:solidFill>
                          <a:srgbClr val="000000"/>
                        </a:solidFill>
                        <a:effectLst/>
                        <a:latin typeface="Open Sans"/>
                        <a:cs typeface="Open Sans"/>
                      </a:endParaRPr>
                    </a:p>
                  </a:txBody>
                  <a:tcPr marL="9525" marR="9525" marT="9525" marB="0" anchor="b"/>
                </a:tc>
                <a:tc>
                  <a:txBody>
                    <a:bodyPr/>
                    <a:lstStyle/>
                    <a:p>
                      <a:pPr algn="l" fontAlgn="b"/>
                      <a:r>
                        <a:rPr lang="en-US" sz="1600" u="none" strike="noStrike" dirty="0">
                          <a:effectLst/>
                        </a:rPr>
                        <a:t>Brokerage Accounts</a:t>
                      </a:r>
                      <a:endParaRPr lang="en-US" sz="1600" b="0" i="0" u="none" strike="noStrike" dirty="0">
                        <a:solidFill>
                          <a:srgbClr val="FFFFFF"/>
                        </a:solidFill>
                        <a:effectLst/>
                        <a:latin typeface="Open Sans"/>
                        <a:cs typeface="Open Sans"/>
                      </a:endParaRPr>
                    </a:p>
                  </a:txBody>
                  <a:tcPr marL="9525" marR="9525" marT="9525" marB="0" anchor="b"/>
                </a:tc>
                <a:tc gridSpan="2">
                  <a:txBody>
                    <a:bodyPr/>
                    <a:lstStyle/>
                    <a:p>
                      <a:pPr algn="l" fontAlgn="b"/>
                      <a:endParaRPr lang="en-US" sz="1600" b="0"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extLst>
                  <a:ext uri="{0D108BD9-81ED-4DB2-BD59-A6C34878D82A}">
                    <a16:rowId xmlns:a16="http://schemas.microsoft.com/office/drawing/2014/main" xmlns="" val="10010"/>
                  </a:ext>
                </a:extLst>
              </a:tr>
              <a:tr h="318150">
                <a:tc>
                  <a:txBody>
                    <a:bodyPr/>
                    <a:lstStyle/>
                    <a:p>
                      <a:pPr algn="l" fontAlgn="b"/>
                      <a:r>
                        <a:rPr lang="en-US" sz="1600" u="none" strike="noStrike">
                          <a:effectLst/>
                        </a:rPr>
                        <a:t> </a:t>
                      </a:r>
                      <a:endParaRPr lang="en-US" sz="1600" b="0" i="0" u="none" strike="noStrike">
                        <a:solidFill>
                          <a:srgbClr val="000000"/>
                        </a:solidFill>
                        <a:effectLst/>
                        <a:latin typeface="Open Sans"/>
                        <a:cs typeface="Open Sans"/>
                      </a:endParaRPr>
                    </a:p>
                  </a:txBody>
                  <a:tcPr marL="9525" marR="9525" marT="9525" marB="0" anchor="b"/>
                </a:tc>
                <a:tc>
                  <a:txBody>
                    <a:bodyPr/>
                    <a:lstStyle/>
                    <a:p>
                      <a:pPr algn="l" fontAlgn="b"/>
                      <a:r>
                        <a:rPr lang="en-US" sz="1600" u="none" strike="noStrike">
                          <a:effectLst/>
                        </a:rPr>
                        <a:t>Retirement Plans</a:t>
                      </a:r>
                      <a:endParaRPr lang="en-US" sz="1600" b="0" i="0" u="none" strike="noStrike">
                        <a:solidFill>
                          <a:srgbClr val="FFFFFF"/>
                        </a:solidFill>
                        <a:effectLst/>
                        <a:latin typeface="Open Sans"/>
                        <a:cs typeface="Open Sans"/>
                      </a:endParaRPr>
                    </a:p>
                  </a:txBody>
                  <a:tcPr marL="9525" marR="9525" marT="9525" marB="0" anchor="b"/>
                </a:tc>
                <a:tc gridSpan="2">
                  <a:txBody>
                    <a:bodyPr/>
                    <a:lstStyle/>
                    <a:p>
                      <a:pPr algn="l" fontAlgn="b"/>
                      <a:r>
                        <a:rPr lang="en-US" sz="1600" u="none" strike="noStrike" dirty="0">
                          <a:effectLst/>
                        </a:rPr>
                        <a:t> </a:t>
                      </a:r>
                      <a:r>
                        <a:rPr lang="en-US" sz="1600" b="1" u="none" strike="noStrike" dirty="0">
                          <a:effectLst/>
                        </a:rPr>
                        <a:t>Contingencies</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pPr algn="l" fontAlgn="b"/>
                      <a:endParaRPr lang="en-US" sz="20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11"/>
                  </a:ext>
                </a:extLst>
              </a:tr>
              <a:tr h="318150">
                <a:tc>
                  <a:txBody>
                    <a:bodyPr/>
                    <a:lstStyle/>
                    <a:p>
                      <a:pPr algn="l" fontAlgn="b"/>
                      <a:r>
                        <a:rPr lang="en-US" sz="1600" u="none" strike="noStrike">
                          <a:effectLst/>
                        </a:rPr>
                        <a:t> </a:t>
                      </a:r>
                      <a:endParaRPr lang="en-US" sz="1600" b="0" i="0" u="none" strike="noStrike">
                        <a:solidFill>
                          <a:srgbClr val="000000"/>
                        </a:solidFill>
                        <a:effectLst/>
                        <a:latin typeface="Open Sans"/>
                        <a:cs typeface="Open Sans"/>
                      </a:endParaRPr>
                    </a:p>
                  </a:txBody>
                  <a:tcPr marL="9525" marR="9525" marT="9525" marB="0" anchor="b"/>
                </a:tc>
                <a:tc>
                  <a:txBody>
                    <a:bodyPr/>
                    <a:lstStyle/>
                    <a:p>
                      <a:pPr algn="l" fontAlgn="b"/>
                      <a:endParaRPr lang="en-US" sz="1600" b="0" i="0" u="none" strike="noStrike">
                        <a:solidFill>
                          <a:srgbClr val="FFFFFF"/>
                        </a:solidFill>
                        <a:effectLst/>
                        <a:latin typeface="Open Sans"/>
                        <a:cs typeface="Open Sans"/>
                      </a:endParaRPr>
                    </a:p>
                  </a:txBody>
                  <a:tcPr marL="9525" marR="9525" marT="9525" marB="0" anchor="b"/>
                </a:tc>
                <a:tc>
                  <a:txBody>
                    <a:bodyPr/>
                    <a:lstStyle/>
                    <a:p>
                      <a:pPr algn="l" fontAlgn="b"/>
                      <a:endParaRPr lang="en-US" sz="1600" b="0" i="0" u="none" strike="noStrike" dirty="0">
                        <a:solidFill>
                          <a:srgbClr val="FFFFFF"/>
                        </a:solidFill>
                        <a:effectLst/>
                        <a:latin typeface="Open Sans"/>
                        <a:cs typeface="Open Sans"/>
                      </a:endParaRPr>
                    </a:p>
                  </a:txBody>
                  <a:tcPr marL="9525" marR="9525" marT="9525" marB="0" anchor="b"/>
                </a:tc>
                <a:tc>
                  <a:txBody>
                    <a:bodyPr/>
                    <a:lstStyle/>
                    <a:p>
                      <a:r>
                        <a:rPr lang="en-US" sz="1600" dirty="0"/>
                        <a:t>Long-Term Care</a:t>
                      </a:r>
                    </a:p>
                  </a:txBody>
                  <a:tcPr marL="9525" marR="9525" marT="9525" marB="0" anchor="b"/>
                </a:tc>
                <a:extLst>
                  <a:ext uri="{0D108BD9-81ED-4DB2-BD59-A6C34878D82A}">
                    <a16:rowId xmlns:a16="http://schemas.microsoft.com/office/drawing/2014/main" xmlns="" val="10012"/>
                  </a:ext>
                </a:extLst>
              </a:tr>
              <a:tr h="318150">
                <a:tc gridSpan="2">
                  <a:txBody>
                    <a:bodyPr/>
                    <a:lstStyle/>
                    <a:p>
                      <a:pPr algn="l" fontAlgn="b"/>
                      <a:r>
                        <a:rPr lang="en-US" sz="1600" b="1" u="none" strike="noStrike" dirty="0">
                          <a:effectLst/>
                        </a:rPr>
                        <a:t>Insurance &amp; Annuities</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tc>
                  <a:txBody>
                    <a:bodyPr/>
                    <a:lstStyle/>
                    <a:p>
                      <a:pPr algn="l" fontAlgn="b"/>
                      <a:endParaRPr lang="en-US" sz="1600" b="0" i="0" u="none" strike="noStrike">
                        <a:solidFill>
                          <a:srgbClr val="FFFFFF"/>
                        </a:solidFill>
                        <a:effectLst/>
                        <a:latin typeface="Open Sans"/>
                        <a:cs typeface="Open Sans"/>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dirty="0"/>
                        <a:t>Health Care</a:t>
                      </a:r>
                    </a:p>
                  </a:txBody>
                  <a:tcPr marL="9525" marR="9525" marT="9525" marB="0" anchor="b"/>
                </a:tc>
                <a:extLst>
                  <a:ext uri="{0D108BD9-81ED-4DB2-BD59-A6C34878D82A}">
                    <a16:rowId xmlns:a16="http://schemas.microsoft.com/office/drawing/2014/main" xmlns="" val="10013"/>
                  </a:ext>
                </a:extLst>
              </a:tr>
              <a:tr h="318150">
                <a:tc gridSpan="2">
                  <a:txBody>
                    <a:bodyPr/>
                    <a:lstStyle/>
                    <a:p>
                      <a:pPr algn="l" fontAlgn="b"/>
                      <a:endParaRPr lang="en-US" sz="1600" b="0" i="0" u="none" strike="noStrike">
                        <a:solidFill>
                          <a:srgbClr val="FFFFFF"/>
                        </a:solidFill>
                        <a:effectLst/>
                        <a:latin typeface="Open Sans"/>
                        <a:cs typeface="Open Sans"/>
                      </a:endParaRPr>
                    </a:p>
                  </a:txBody>
                  <a:tcPr marL="9525" marR="9525" marT="9525" marB="0" anchor="b"/>
                </a:tc>
                <a:tc hMerge="1">
                  <a:txBody>
                    <a:bodyPr/>
                    <a:lstStyle/>
                    <a:p>
                      <a:endParaRPr lang="en-US"/>
                    </a:p>
                  </a:txBody>
                  <a:tcPr/>
                </a:tc>
                <a:tc>
                  <a:txBody>
                    <a:bodyPr/>
                    <a:lstStyle/>
                    <a:p>
                      <a:pPr algn="l" fontAlgn="b"/>
                      <a:endParaRPr lang="en-US" sz="1600" b="0" i="0" u="none" strike="noStrike">
                        <a:solidFill>
                          <a:srgbClr val="FFFFFF"/>
                        </a:solidFill>
                        <a:effectLst/>
                        <a:latin typeface="Open Sans"/>
                        <a:cs typeface="Open Sans"/>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dirty="0"/>
                        <a:t>Other Spending</a:t>
                      </a:r>
                      <a:r>
                        <a:rPr lang="en-US" sz="1600" baseline="0" dirty="0"/>
                        <a:t> Shocks</a:t>
                      </a:r>
                      <a:endParaRPr lang="en-US" sz="1600" dirty="0"/>
                    </a:p>
                  </a:txBody>
                  <a:tcPr marL="9525" marR="9525" marT="9525" marB="0" anchor="b"/>
                </a:tc>
                <a:extLst>
                  <a:ext uri="{0D108BD9-81ED-4DB2-BD59-A6C34878D82A}">
                    <a16:rowId xmlns:a16="http://schemas.microsoft.com/office/drawing/2014/main" xmlns="" val="10014"/>
                  </a:ext>
                </a:extLst>
              </a:tr>
              <a:tr h="318150">
                <a:tc gridSpan="2">
                  <a:txBody>
                    <a:bodyPr/>
                    <a:lstStyle/>
                    <a:p>
                      <a:pPr algn="l" fontAlgn="b"/>
                      <a:r>
                        <a:rPr lang="en-US" sz="1600" b="1" u="none" strike="noStrike" dirty="0">
                          <a:effectLst/>
                        </a:rPr>
                        <a:t>Social Capital</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tc>
                  <a:txBody>
                    <a:bodyPr/>
                    <a:lstStyle/>
                    <a:p>
                      <a:pPr algn="l" fontAlgn="b"/>
                      <a:r>
                        <a:rPr lang="en-US" sz="1600" u="none" strike="noStrike">
                          <a:effectLst/>
                        </a:rPr>
                        <a:t> </a:t>
                      </a:r>
                      <a:endParaRPr lang="en-US" sz="1600" b="0" i="0" u="none" strike="noStrike">
                        <a:solidFill>
                          <a:srgbClr val="FFFFFF"/>
                        </a:solidFill>
                        <a:effectLst/>
                        <a:latin typeface="Open Sans"/>
                        <a:cs typeface="Open Sans"/>
                      </a:endParaRPr>
                    </a:p>
                  </a:txBody>
                  <a:tcPr marL="9525" marR="9525" marT="9525" marB="0" anchor="b"/>
                </a:tc>
                <a:tc>
                  <a:txBody>
                    <a:bodyPr/>
                    <a:lstStyle/>
                    <a:p>
                      <a:pPr algn="l" fontAlgn="b"/>
                      <a:endParaRPr lang="en-US" sz="16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15"/>
                  </a:ext>
                </a:extLst>
              </a:tr>
              <a:tr h="318150">
                <a:tc>
                  <a:txBody>
                    <a:bodyPr/>
                    <a:lstStyle/>
                    <a:p>
                      <a:pPr algn="l" fontAlgn="b"/>
                      <a:r>
                        <a:rPr lang="en-US" sz="1600" u="none" strike="noStrike">
                          <a:effectLst/>
                        </a:rPr>
                        <a:t> </a:t>
                      </a:r>
                      <a:endParaRPr lang="en-US" sz="1600" b="0" i="0" u="none" strike="noStrike">
                        <a:solidFill>
                          <a:srgbClr val="000000"/>
                        </a:solidFill>
                        <a:effectLst/>
                        <a:latin typeface="Open Sans"/>
                        <a:cs typeface="Open Sans"/>
                      </a:endParaRPr>
                    </a:p>
                  </a:txBody>
                  <a:tcPr marL="9525" marR="9525" marT="9525" marB="0" anchor="b"/>
                </a:tc>
                <a:tc>
                  <a:txBody>
                    <a:bodyPr/>
                    <a:lstStyle/>
                    <a:p>
                      <a:pPr algn="l" fontAlgn="b"/>
                      <a:r>
                        <a:rPr lang="en-US" sz="1600" u="none" strike="noStrike" dirty="0">
                          <a:effectLst/>
                        </a:rPr>
                        <a:t>Social Security</a:t>
                      </a:r>
                      <a:endParaRPr lang="en-US" sz="1600" b="0" i="0" u="none" strike="noStrike" dirty="0">
                        <a:solidFill>
                          <a:srgbClr val="FFFFFF"/>
                        </a:solidFill>
                        <a:effectLst/>
                        <a:latin typeface="Open Sans"/>
                        <a:cs typeface="Open Sans"/>
                      </a:endParaRPr>
                    </a:p>
                  </a:txBody>
                  <a:tcPr marL="9525" marR="9525" marT="9525" marB="0" anchor="b"/>
                </a:tc>
                <a:tc gridSpan="2">
                  <a:txBody>
                    <a:bodyPr/>
                    <a:lstStyle/>
                    <a:p>
                      <a:pPr algn="l" fontAlgn="b"/>
                      <a:r>
                        <a:rPr lang="en-US" sz="1600" u="none" strike="noStrike" dirty="0">
                          <a:effectLst/>
                        </a:rPr>
                        <a:t> </a:t>
                      </a:r>
                      <a:r>
                        <a:rPr lang="en-US" sz="1600" b="1" u="none" strike="noStrike" dirty="0">
                          <a:effectLst/>
                        </a:rPr>
                        <a:t>Legacy</a:t>
                      </a:r>
                      <a:r>
                        <a:rPr lang="en-US" sz="1600" b="1" u="none" strike="noStrike" baseline="0" dirty="0">
                          <a:effectLst/>
                        </a:rPr>
                        <a:t> Goals</a:t>
                      </a:r>
                      <a:endParaRPr lang="en-US" sz="1600" b="1" i="0" u="none" strike="noStrike" dirty="0">
                        <a:solidFill>
                          <a:srgbClr val="FFFFFF"/>
                        </a:solidFill>
                        <a:effectLst/>
                        <a:latin typeface="Open Sans"/>
                        <a:cs typeface="Open Sans"/>
                      </a:endParaRPr>
                    </a:p>
                  </a:txBody>
                  <a:tcPr marL="9525" marR="9525" marT="9525" marB="0" anchor="b"/>
                </a:tc>
                <a:tc hMerge="1">
                  <a:txBody>
                    <a:bodyPr/>
                    <a:lstStyle/>
                    <a:p>
                      <a:pPr algn="l" fontAlgn="b"/>
                      <a:endParaRPr lang="en-US" sz="20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16"/>
                  </a:ext>
                </a:extLst>
              </a:tr>
              <a:tr h="318150">
                <a:tc>
                  <a:txBody>
                    <a:bodyPr/>
                    <a:lstStyle/>
                    <a:p>
                      <a:pPr algn="l" fontAlgn="b"/>
                      <a:endParaRPr lang="en-US" sz="1600" b="0" i="0" u="none" strike="noStrike">
                        <a:solidFill>
                          <a:srgbClr val="000000"/>
                        </a:solidFill>
                        <a:effectLst/>
                        <a:latin typeface="Open Sans"/>
                        <a:cs typeface="Open Sans"/>
                      </a:endParaRPr>
                    </a:p>
                  </a:txBody>
                  <a:tcPr marL="9525" marR="9525" marT="9525" marB="0" anchor="b"/>
                </a:tc>
                <a:tc>
                  <a:txBody>
                    <a:bodyPr/>
                    <a:lstStyle/>
                    <a:p>
                      <a:pPr algn="l" fontAlgn="b"/>
                      <a:r>
                        <a:rPr lang="en-US" sz="1600" u="none" strike="noStrike" dirty="0">
                          <a:effectLst/>
                        </a:rPr>
                        <a:t>Medicare</a:t>
                      </a:r>
                      <a:endParaRPr lang="en-US" sz="1600" b="0" i="0" u="none" strike="noStrike" dirty="0">
                        <a:solidFill>
                          <a:srgbClr val="FFFFFF"/>
                        </a:solidFill>
                        <a:effectLst/>
                        <a:latin typeface="Open Sans"/>
                        <a:cs typeface="Open Sans"/>
                      </a:endParaRPr>
                    </a:p>
                  </a:txBody>
                  <a:tcPr marL="9525" marR="9525" marT="9525" marB="0" anchor="b"/>
                </a:tc>
                <a:tc>
                  <a:txBody>
                    <a:bodyPr/>
                    <a:lstStyle/>
                    <a:p>
                      <a:pPr algn="l" fontAlgn="b"/>
                      <a:endParaRPr lang="en-US" sz="1600" b="0" i="0" u="none" strike="noStrike">
                        <a:solidFill>
                          <a:srgbClr val="FFFFFF"/>
                        </a:solidFill>
                        <a:effectLst/>
                        <a:latin typeface="Open Sans"/>
                        <a:cs typeface="Open Sans"/>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dirty="0"/>
                        <a:t>Family</a:t>
                      </a:r>
                    </a:p>
                  </a:txBody>
                  <a:tcPr marL="9525" marR="9525" marT="9525" marB="0" anchor="b"/>
                </a:tc>
                <a:extLst>
                  <a:ext uri="{0D108BD9-81ED-4DB2-BD59-A6C34878D82A}">
                    <a16:rowId xmlns:a16="http://schemas.microsoft.com/office/drawing/2014/main" xmlns="" val="10017"/>
                  </a:ext>
                </a:extLst>
              </a:tr>
              <a:tr h="318150">
                <a:tc>
                  <a:txBody>
                    <a:bodyPr/>
                    <a:lstStyle/>
                    <a:p>
                      <a:pPr algn="l" fontAlgn="b"/>
                      <a:r>
                        <a:rPr lang="en-US" sz="1600" u="none" strike="noStrike">
                          <a:effectLst/>
                        </a:rPr>
                        <a:t> </a:t>
                      </a:r>
                      <a:endParaRPr lang="en-US" sz="1600" b="0" i="0" u="none" strike="noStrike">
                        <a:solidFill>
                          <a:srgbClr val="000000"/>
                        </a:solidFill>
                        <a:effectLst/>
                        <a:latin typeface="Open Sans"/>
                        <a:cs typeface="Open Sans"/>
                      </a:endParaRPr>
                    </a:p>
                  </a:txBody>
                  <a:tcPr marL="9525" marR="9525" marT="9525" marB="0" anchor="b"/>
                </a:tc>
                <a:tc>
                  <a:txBody>
                    <a:bodyPr/>
                    <a:lstStyle/>
                    <a:p>
                      <a:pPr algn="l" fontAlgn="b"/>
                      <a:r>
                        <a:rPr lang="en-US" sz="1600" u="none" strike="noStrike" dirty="0">
                          <a:effectLst/>
                        </a:rPr>
                        <a:t>Company Pensions</a:t>
                      </a:r>
                      <a:endParaRPr lang="en-US" sz="1600" b="0" i="0" u="none" strike="noStrike" dirty="0">
                        <a:solidFill>
                          <a:srgbClr val="FFFFFF"/>
                        </a:solidFill>
                        <a:effectLst/>
                        <a:latin typeface="Open Sans"/>
                        <a:cs typeface="Open Sans"/>
                      </a:endParaRPr>
                    </a:p>
                  </a:txBody>
                  <a:tcPr marL="9525" marR="9525" marT="9525" marB="0" anchor="b"/>
                </a:tc>
                <a:tc>
                  <a:txBody>
                    <a:bodyPr/>
                    <a:lstStyle/>
                    <a:p>
                      <a:pPr algn="l" fontAlgn="b"/>
                      <a:r>
                        <a:rPr lang="en-US" sz="1600" u="none" strike="noStrike">
                          <a:effectLst/>
                        </a:rPr>
                        <a:t> </a:t>
                      </a:r>
                      <a:endParaRPr lang="en-US" sz="1600" b="0" i="0" u="none" strike="noStrike">
                        <a:solidFill>
                          <a:srgbClr val="FFFFFF"/>
                        </a:solidFill>
                        <a:effectLst/>
                        <a:latin typeface="Open Sans"/>
                        <a:cs typeface="Open Sans"/>
                      </a:endParaRPr>
                    </a:p>
                  </a:txBody>
                  <a:tcPr marL="9525" marR="9525" marT="9525" marB="0" anchor="b"/>
                </a:tc>
                <a:tc>
                  <a:txBody>
                    <a:bodyPr/>
                    <a:lstStyle/>
                    <a:p>
                      <a:pPr algn="l" fontAlgn="b"/>
                      <a:r>
                        <a:rPr lang="en-US" sz="1600" u="none" strike="noStrike" dirty="0">
                          <a:effectLst/>
                        </a:rPr>
                        <a:t>Community</a:t>
                      </a:r>
                      <a:r>
                        <a:rPr lang="en-US" sz="1600" u="none" strike="noStrike" baseline="0" dirty="0">
                          <a:effectLst/>
                        </a:rPr>
                        <a:t> &amp; Society</a:t>
                      </a:r>
                      <a:endParaRPr lang="en-US" sz="1600" b="0" i="0" u="none" strike="noStrike" dirty="0">
                        <a:solidFill>
                          <a:srgbClr val="FFFFFF"/>
                        </a:solidFill>
                        <a:effectLst/>
                        <a:latin typeface="Open Sans"/>
                        <a:cs typeface="Open Sans"/>
                      </a:endParaRPr>
                    </a:p>
                  </a:txBody>
                  <a:tcPr marL="9525" marR="9525" marT="9525" marB="0" anchor="b"/>
                </a:tc>
                <a:extLst>
                  <a:ext uri="{0D108BD9-81ED-4DB2-BD59-A6C34878D82A}">
                    <a16:rowId xmlns:a16="http://schemas.microsoft.com/office/drawing/2014/main" xmlns="" val="10018"/>
                  </a:ext>
                </a:extLst>
              </a:tr>
              <a:tr h="334057">
                <a:tc>
                  <a:txBody>
                    <a:bodyPr/>
                    <a:lstStyle/>
                    <a:p>
                      <a:pPr algn="l" fontAlgn="b"/>
                      <a:r>
                        <a:rPr lang="en-US" sz="1600" u="none" strike="noStrike" dirty="0">
                          <a:effectLst/>
                        </a:rPr>
                        <a:t> </a:t>
                      </a:r>
                      <a:endParaRPr lang="en-US" sz="1600" b="0" i="0" u="none" strike="noStrike" dirty="0">
                        <a:solidFill>
                          <a:srgbClr val="000000"/>
                        </a:solidFill>
                        <a:effectLst/>
                        <a:latin typeface="Open Sans"/>
                        <a:cs typeface="Open Sans"/>
                      </a:endParaRPr>
                    </a:p>
                  </a:txBody>
                  <a:tcPr marL="9525" marR="9525" marT="9525" marB="0" anchor="b"/>
                </a:tc>
                <a:tc>
                  <a:txBody>
                    <a:bodyPr/>
                    <a:lstStyle/>
                    <a:p>
                      <a:pPr algn="l" fontAlgn="b"/>
                      <a:r>
                        <a:rPr lang="en-US" sz="1600" u="none" strike="noStrike">
                          <a:effectLst/>
                        </a:rPr>
                        <a:t>Family &amp; Community</a:t>
                      </a:r>
                      <a:endParaRPr lang="en-US" sz="1600" b="0" i="0" u="none" strike="noStrike">
                        <a:solidFill>
                          <a:srgbClr val="FFFFFF"/>
                        </a:solidFill>
                        <a:effectLst/>
                        <a:latin typeface="Open Sans"/>
                        <a:cs typeface="Open Sans"/>
                      </a:endParaRPr>
                    </a:p>
                  </a:txBody>
                  <a:tcPr marL="9525" marR="9525" marT="9525" marB="0" anchor="b"/>
                </a:tc>
                <a:tc gridSpan="2">
                  <a:txBody>
                    <a:bodyPr/>
                    <a:lstStyle/>
                    <a:p>
                      <a:pPr algn="l" fontAlgn="b"/>
                      <a:endParaRPr lang="en-US" sz="1600" b="0" i="0" u="none" strike="noStrike" dirty="0">
                        <a:solidFill>
                          <a:srgbClr val="FFFFFF"/>
                        </a:solidFill>
                        <a:effectLst/>
                        <a:latin typeface="Open Sans"/>
                        <a:cs typeface="Open Sans"/>
                      </a:endParaRPr>
                    </a:p>
                  </a:txBody>
                  <a:tcPr marL="9525" marR="9525" marT="9525" marB="0" anchor="b"/>
                </a:tc>
                <a:tc hMerge="1">
                  <a:txBody>
                    <a:bodyPr/>
                    <a:lstStyle/>
                    <a:p>
                      <a:endParaRPr lang="en-US"/>
                    </a:p>
                  </a:txBody>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11167542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912266" y="5849801"/>
            <a:ext cx="2052577" cy="338554"/>
          </a:xfrm>
          <a:prstGeom prst="rect">
            <a:avLst/>
          </a:prstGeom>
          <a:noFill/>
        </p:spPr>
        <p:txBody>
          <a:bodyPr wrap="square" rtlCol="0">
            <a:spAutoFit/>
          </a:bodyPr>
          <a:lstStyle/>
          <a:p>
            <a:pPr algn="ctr"/>
            <a:r>
              <a:rPr lang="en-US" sz="1600" dirty="0">
                <a:solidFill>
                  <a:schemeClr val="bg1"/>
                </a:solidFill>
                <a:latin typeface="DIN Alternate" charset="0"/>
              </a:rPr>
              <a:t>Model Portfolio</a:t>
            </a:r>
          </a:p>
        </p:txBody>
      </p:sp>
      <p:pic>
        <p:nvPicPr>
          <p:cNvPr id="4" name="Picture 3" descr="A screenshot of a cell phone&#10;&#10;Description generated with very high confidence">
            <a:extLst>
              <a:ext uri="{FF2B5EF4-FFF2-40B4-BE49-F238E27FC236}">
                <a16:creationId xmlns:a16="http://schemas.microsoft.com/office/drawing/2014/main" xmlns="" id="{67C00B82-4816-4BA3-916E-08D77DF08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98" y="0"/>
            <a:ext cx="11277803" cy="6858000"/>
          </a:xfrm>
          <a:prstGeom prst="rect">
            <a:avLst/>
          </a:prstGeom>
        </p:spPr>
      </p:pic>
    </p:spTree>
    <p:extLst>
      <p:ext uri="{BB962C8B-B14F-4D97-AF65-F5344CB8AC3E}">
        <p14:creationId xmlns:p14="http://schemas.microsoft.com/office/powerpoint/2010/main" val="4061213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8599471"/>
              </p:ext>
            </p:extLst>
          </p:nvPr>
        </p:nvGraphicFramePr>
        <p:xfrm>
          <a:off x="2590800" y="381000"/>
          <a:ext cx="7924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94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65747"/>
            <a:ext cx="8763000" cy="715963"/>
          </a:xfrm>
        </p:spPr>
        <p:txBody>
          <a:bodyPr>
            <a:normAutofit fontScale="90000"/>
          </a:bodyPr>
          <a:lstStyle/>
          <a:p>
            <a:r>
              <a:rPr lang="en-US" dirty="0"/>
              <a:t/>
            </a:r>
            <a:br>
              <a:rPr lang="en-US" dirty="0"/>
            </a:br>
            <a:r>
              <a:rPr lang="en-US" dirty="0"/>
              <a:t>Sources of Investment Spending</a:t>
            </a:r>
          </a:p>
        </p:txBody>
      </p:sp>
      <p:graphicFrame>
        <p:nvGraphicFramePr>
          <p:cNvPr id="4" name="Diagram 3"/>
          <p:cNvGraphicFramePr/>
          <p:nvPr>
            <p:extLst/>
          </p:nvPr>
        </p:nvGraphicFramePr>
        <p:xfrm>
          <a:off x="727765" y="1143000"/>
          <a:ext cx="10160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485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85018"/>
            <a:ext cx="8763000" cy="715963"/>
          </a:xfrm>
        </p:spPr>
        <p:txBody>
          <a:bodyPr>
            <a:normAutofit/>
          </a:bodyPr>
          <a:lstStyle/>
          <a:p>
            <a:r>
              <a:rPr lang="en-US" dirty="0"/>
              <a:t>Sources of Annuity Payments</a:t>
            </a:r>
          </a:p>
        </p:txBody>
      </p:sp>
      <p:graphicFrame>
        <p:nvGraphicFramePr>
          <p:cNvPr id="4" name="Diagram 3"/>
          <p:cNvGraphicFramePr/>
          <p:nvPr>
            <p:extLst/>
          </p:nvPr>
        </p:nvGraphicFramePr>
        <p:xfrm>
          <a:off x="711200" y="1143000"/>
          <a:ext cx="10160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47505" y="5827693"/>
            <a:ext cx="4244495" cy="954107"/>
          </a:xfrm>
          <a:prstGeom prst="rect">
            <a:avLst/>
          </a:prstGeom>
          <a:noFill/>
        </p:spPr>
        <p:txBody>
          <a:bodyPr wrap="none" rtlCol="0">
            <a:spAutoFit/>
          </a:bodyPr>
          <a:lstStyle/>
          <a:p>
            <a:r>
              <a:rPr lang="en-US" sz="2800" b="1" i="1" dirty="0"/>
              <a:t>Survival-Weighted</a:t>
            </a:r>
          </a:p>
          <a:p>
            <a:r>
              <a:rPr lang="en-US" sz="2800" dirty="0"/>
              <a:t>Present Value of Cash Flows</a:t>
            </a:r>
          </a:p>
        </p:txBody>
      </p:sp>
      <p:sp>
        <p:nvSpPr>
          <p:cNvPr id="5" name="Arrow: Bent 4"/>
          <p:cNvSpPr/>
          <p:nvPr/>
        </p:nvSpPr>
        <p:spPr>
          <a:xfrm rot="14917135">
            <a:off x="6961300" y="592948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9149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 y="609600"/>
            <a:ext cx="7366000" cy="6374424"/>
          </a:xfrm>
        </p:spPr>
      </p:pic>
      <p:sp>
        <p:nvSpPr>
          <p:cNvPr id="3" name="TextBox 2"/>
          <p:cNvSpPr txBox="1"/>
          <p:nvPr/>
        </p:nvSpPr>
        <p:spPr>
          <a:xfrm>
            <a:off x="7337813" y="609600"/>
            <a:ext cx="4833867" cy="5755422"/>
          </a:xfrm>
          <a:prstGeom prst="rect">
            <a:avLst/>
          </a:prstGeom>
          <a:noFill/>
        </p:spPr>
        <p:txBody>
          <a:bodyPr wrap="square" rtlCol="0">
            <a:spAutoFit/>
          </a:bodyPr>
          <a:lstStyle/>
          <a:p>
            <a:r>
              <a:rPr lang="en-US" sz="3600" b="1" dirty="0"/>
              <a:t>Income Sources for Income Annuity</a:t>
            </a:r>
          </a:p>
          <a:p>
            <a:endParaRPr lang="en-US" sz="3600" dirty="0"/>
          </a:p>
          <a:p>
            <a:r>
              <a:rPr lang="en-US" sz="3600" dirty="0"/>
              <a:t>Assumptions:</a:t>
            </a:r>
          </a:p>
          <a:p>
            <a:endParaRPr lang="en-US" sz="2400" dirty="0"/>
          </a:p>
          <a:p>
            <a:r>
              <a:rPr lang="en-US" sz="2400" dirty="0"/>
              <a:t>65-Year Old Female</a:t>
            </a:r>
          </a:p>
          <a:p>
            <a:endParaRPr lang="en-US" sz="2400" dirty="0"/>
          </a:p>
          <a:p>
            <a:r>
              <a:rPr lang="en-US" sz="2400" dirty="0"/>
              <a:t>Bond Ladder Planning Age: 100</a:t>
            </a:r>
          </a:p>
          <a:p>
            <a:endParaRPr lang="en-US" sz="2400" dirty="0"/>
          </a:p>
          <a:p>
            <a:r>
              <a:rPr lang="en-US" sz="2400" dirty="0"/>
              <a:t>0.5% fixed real yield curve</a:t>
            </a:r>
          </a:p>
          <a:p>
            <a:endParaRPr lang="en-US" sz="2400" dirty="0"/>
          </a:p>
          <a:p>
            <a:r>
              <a:rPr lang="en-US" sz="2400" dirty="0"/>
              <a:t>Society of Actuaries </a:t>
            </a:r>
          </a:p>
          <a:p>
            <a:r>
              <a:rPr lang="en-US" sz="2400" dirty="0"/>
              <a:t>Individual Annuitant Mortality Table</a:t>
            </a:r>
          </a:p>
        </p:txBody>
      </p:sp>
      <p:sp>
        <p:nvSpPr>
          <p:cNvPr id="7" name="TextBox 6"/>
          <p:cNvSpPr txBox="1"/>
          <p:nvPr/>
        </p:nvSpPr>
        <p:spPr>
          <a:xfrm>
            <a:off x="1524000" y="1082809"/>
            <a:ext cx="1219200" cy="461665"/>
          </a:xfrm>
          <a:prstGeom prst="rect">
            <a:avLst/>
          </a:prstGeom>
          <a:solidFill>
            <a:schemeClr val="bg1"/>
          </a:solidFill>
          <a:ln w="76200">
            <a:solidFill>
              <a:schemeClr val="tx1">
                <a:lumMod val="75000"/>
              </a:schemeClr>
            </a:solidFill>
          </a:ln>
        </p:spPr>
        <p:txBody>
          <a:bodyPr wrap="square" rtlCol="0">
            <a:spAutoFit/>
          </a:bodyPr>
          <a:lstStyle/>
          <a:p>
            <a:r>
              <a:rPr lang="en-US" sz="2400" b="1" dirty="0"/>
              <a:t>$43,118</a:t>
            </a:r>
          </a:p>
        </p:txBody>
      </p:sp>
      <p:sp>
        <p:nvSpPr>
          <p:cNvPr id="8" name="TextBox 7"/>
          <p:cNvSpPr txBox="1"/>
          <p:nvPr/>
        </p:nvSpPr>
        <p:spPr>
          <a:xfrm>
            <a:off x="1513840" y="2286000"/>
            <a:ext cx="1219200" cy="461665"/>
          </a:xfrm>
          <a:prstGeom prst="rect">
            <a:avLst/>
          </a:prstGeom>
          <a:solidFill>
            <a:schemeClr val="bg1"/>
          </a:solidFill>
          <a:ln w="76200">
            <a:solidFill>
              <a:schemeClr val="tx1">
                <a:lumMod val="75000"/>
              </a:schemeClr>
            </a:solidFill>
          </a:ln>
        </p:spPr>
        <p:txBody>
          <a:bodyPr wrap="square" rtlCol="0">
            <a:spAutoFit/>
          </a:bodyPr>
          <a:lstStyle/>
          <a:p>
            <a:r>
              <a:rPr lang="en-US" sz="2400" b="1" dirty="0"/>
              <a:t>$31,060</a:t>
            </a:r>
          </a:p>
        </p:txBody>
      </p:sp>
    </p:spTree>
    <p:extLst>
      <p:ext uri="{BB962C8B-B14F-4D97-AF65-F5344CB8AC3E}">
        <p14:creationId xmlns:p14="http://schemas.microsoft.com/office/powerpoint/2010/main" val="177439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30" y="1136124"/>
            <a:ext cx="8915400" cy="5663163"/>
          </a:xfrm>
        </p:spPr>
      </p:pic>
      <p:sp>
        <p:nvSpPr>
          <p:cNvPr id="2" name="Title 1"/>
          <p:cNvSpPr>
            <a:spLocks noGrp="1"/>
          </p:cNvSpPr>
          <p:nvPr>
            <p:ph type="title"/>
          </p:nvPr>
        </p:nvSpPr>
        <p:spPr>
          <a:xfrm>
            <a:off x="838200" y="685800"/>
            <a:ext cx="11049000" cy="873106"/>
          </a:xfrm>
        </p:spPr>
        <p:txBody>
          <a:bodyPr/>
          <a:lstStyle/>
          <a:p>
            <a:r>
              <a:rPr lang="en-US" dirty="0"/>
              <a:t>Cost of Funding a Real $10,000 Income Stream</a:t>
            </a:r>
          </a:p>
        </p:txBody>
      </p:sp>
      <p:sp>
        <p:nvSpPr>
          <p:cNvPr id="4" name="TextBox 3"/>
          <p:cNvSpPr txBox="1"/>
          <p:nvPr/>
        </p:nvSpPr>
        <p:spPr>
          <a:xfrm>
            <a:off x="9144000" y="1890787"/>
            <a:ext cx="2971800" cy="4708981"/>
          </a:xfrm>
          <a:prstGeom prst="rect">
            <a:avLst/>
          </a:prstGeom>
          <a:noFill/>
        </p:spPr>
        <p:txBody>
          <a:bodyPr wrap="square" rtlCol="0">
            <a:spAutoFit/>
          </a:bodyPr>
          <a:lstStyle/>
          <a:p>
            <a:r>
              <a:rPr lang="en-US" sz="3600" dirty="0"/>
              <a:t>Assumptions:</a:t>
            </a:r>
          </a:p>
          <a:p>
            <a:endParaRPr lang="en-US" sz="2400" dirty="0"/>
          </a:p>
          <a:p>
            <a:r>
              <a:rPr lang="en-US" sz="2400" dirty="0"/>
              <a:t>65-Year Old Female</a:t>
            </a:r>
          </a:p>
          <a:p>
            <a:endParaRPr lang="en-US" sz="2400" dirty="0"/>
          </a:p>
          <a:p>
            <a:r>
              <a:rPr lang="en-US" sz="2400" dirty="0"/>
              <a:t>Planning Age: 100</a:t>
            </a:r>
          </a:p>
          <a:p>
            <a:endParaRPr lang="en-US" sz="2400" dirty="0"/>
          </a:p>
          <a:p>
            <a:r>
              <a:rPr lang="en-US" sz="2400" dirty="0"/>
              <a:t>Fixed real yield curve </a:t>
            </a:r>
          </a:p>
          <a:p>
            <a:r>
              <a:rPr lang="en-US" sz="2400" dirty="0"/>
              <a:t>at Interest Rate</a:t>
            </a:r>
          </a:p>
          <a:p>
            <a:endParaRPr lang="en-US" sz="2400" dirty="0"/>
          </a:p>
          <a:p>
            <a:r>
              <a:rPr lang="en-US" sz="2400" dirty="0"/>
              <a:t>Society of Actuaries </a:t>
            </a:r>
          </a:p>
          <a:p>
            <a:r>
              <a:rPr lang="en-US" sz="2400" dirty="0"/>
              <a:t>Individual Annuitant </a:t>
            </a:r>
          </a:p>
          <a:p>
            <a:r>
              <a:rPr lang="en-US" sz="2400" dirty="0"/>
              <a:t>Mortality Table</a:t>
            </a:r>
          </a:p>
        </p:txBody>
      </p:sp>
      <p:sp>
        <p:nvSpPr>
          <p:cNvPr id="9" name="TextBox 8"/>
          <p:cNvSpPr txBox="1"/>
          <p:nvPr/>
        </p:nvSpPr>
        <p:spPr>
          <a:xfrm>
            <a:off x="1524000" y="1734247"/>
            <a:ext cx="914400" cy="461665"/>
          </a:xfrm>
          <a:prstGeom prst="rect">
            <a:avLst/>
          </a:prstGeom>
          <a:solidFill>
            <a:schemeClr val="bg1"/>
          </a:solidFill>
          <a:ln w="76200">
            <a:solidFill>
              <a:schemeClr val="tx1">
                <a:lumMod val="75000"/>
              </a:schemeClr>
            </a:solidFill>
          </a:ln>
        </p:spPr>
        <p:txBody>
          <a:bodyPr wrap="square" rtlCol="0">
            <a:spAutoFit/>
          </a:bodyPr>
          <a:lstStyle/>
          <a:p>
            <a:r>
              <a:rPr lang="en-US" sz="2400" b="1" dirty="0"/>
              <a:t>  41%</a:t>
            </a:r>
          </a:p>
        </p:txBody>
      </p:sp>
      <p:cxnSp>
        <p:nvCxnSpPr>
          <p:cNvPr id="11" name="Straight Arrow Connector 10"/>
          <p:cNvCxnSpPr/>
          <p:nvPr/>
        </p:nvCxnSpPr>
        <p:spPr>
          <a:xfrm flipV="1">
            <a:off x="1676400" y="1765587"/>
            <a:ext cx="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0" y="2474267"/>
            <a:ext cx="914400" cy="461665"/>
          </a:xfrm>
          <a:prstGeom prst="rect">
            <a:avLst/>
          </a:prstGeom>
          <a:solidFill>
            <a:schemeClr val="bg1"/>
          </a:solidFill>
          <a:ln w="76200">
            <a:solidFill>
              <a:schemeClr val="tx1">
                <a:lumMod val="75000"/>
              </a:schemeClr>
            </a:solidFill>
          </a:ln>
        </p:spPr>
        <p:txBody>
          <a:bodyPr wrap="square" rtlCol="0">
            <a:spAutoFit/>
          </a:bodyPr>
          <a:lstStyle/>
          <a:p>
            <a:r>
              <a:rPr lang="en-US" sz="2400" b="1" dirty="0"/>
              <a:t>  34%</a:t>
            </a:r>
          </a:p>
        </p:txBody>
      </p:sp>
      <p:sp>
        <p:nvSpPr>
          <p:cNvPr id="13" name="TextBox 12"/>
          <p:cNvSpPr txBox="1"/>
          <p:nvPr/>
        </p:nvSpPr>
        <p:spPr>
          <a:xfrm>
            <a:off x="4953000" y="3048000"/>
            <a:ext cx="914400" cy="461665"/>
          </a:xfrm>
          <a:prstGeom prst="rect">
            <a:avLst/>
          </a:prstGeom>
          <a:solidFill>
            <a:schemeClr val="bg1"/>
          </a:solidFill>
          <a:ln w="76200">
            <a:solidFill>
              <a:schemeClr val="tx1">
                <a:lumMod val="75000"/>
              </a:schemeClr>
            </a:solidFill>
          </a:ln>
        </p:spPr>
        <p:txBody>
          <a:bodyPr wrap="square" rtlCol="0">
            <a:spAutoFit/>
          </a:bodyPr>
          <a:lstStyle/>
          <a:p>
            <a:r>
              <a:rPr lang="en-US" sz="2400" b="1" dirty="0"/>
              <a:t>  28%</a:t>
            </a:r>
          </a:p>
        </p:txBody>
      </p:sp>
      <p:sp>
        <p:nvSpPr>
          <p:cNvPr id="14" name="TextBox 13"/>
          <p:cNvSpPr txBox="1"/>
          <p:nvPr/>
        </p:nvSpPr>
        <p:spPr>
          <a:xfrm>
            <a:off x="6629400" y="3486599"/>
            <a:ext cx="914400" cy="461665"/>
          </a:xfrm>
          <a:prstGeom prst="rect">
            <a:avLst/>
          </a:prstGeom>
          <a:solidFill>
            <a:schemeClr val="bg1"/>
          </a:solidFill>
          <a:ln w="76200">
            <a:solidFill>
              <a:schemeClr val="tx1">
                <a:lumMod val="75000"/>
              </a:schemeClr>
            </a:solidFill>
          </a:ln>
        </p:spPr>
        <p:txBody>
          <a:bodyPr wrap="square" rtlCol="0">
            <a:spAutoFit/>
          </a:bodyPr>
          <a:lstStyle/>
          <a:p>
            <a:r>
              <a:rPr lang="en-US" sz="2400" b="1" dirty="0"/>
              <a:t>  23%</a:t>
            </a:r>
          </a:p>
        </p:txBody>
      </p:sp>
      <p:cxnSp>
        <p:nvCxnSpPr>
          <p:cNvPr id="15" name="Straight Arrow Connector 14"/>
          <p:cNvCxnSpPr/>
          <p:nvPr/>
        </p:nvCxnSpPr>
        <p:spPr>
          <a:xfrm flipV="1">
            <a:off x="3352800" y="2514600"/>
            <a:ext cx="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105400" y="3088332"/>
            <a:ext cx="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81800" y="3529360"/>
            <a:ext cx="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22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mlib.ru/img/s/shemetew_a_a/alexandershemetevthebankruptcyanalysisrecommendedinrussia/harry_markowi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25" y="3352800"/>
            <a:ext cx="4491171" cy="332376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029200" y="304800"/>
            <a:ext cx="7010400" cy="4572000"/>
          </a:xfrm>
          <a:prstGeom prst="wedgeRoundRectCallout">
            <a:avLst>
              <a:gd name="adj1" fmla="val -77868"/>
              <a:gd name="adj2" fmla="val 3710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latin typeface="Open Sans"/>
                <a:ea typeface="DIN Alternate" charset="0"/>
                <a:cs typeface="Open Sans"/>
              </a:rPr>
              <a:t>“Professor </a:t>
            </a:r>
            <a:r>
              <a:rPr lang="en-US" sz="2000" dirty="0" err="1">
                <a:latin typeface="Open Sans"/>
                <a:ea typeface="DIN Alternate" charset="0"/>
                <a:cs typeface="Open Sans"/>
              </a:rPr>
              <a:t>Mandell</a:t>
            </a:r>
            <a:r>
              <a:rPr lang="en-US" sz="2000" dirty="0">
                <a:latin typeface="Open Sans"/>
                <a:ea typeface="DIN Alternate" charset="0"/>
                <a:cs typeface="Open Sans"/>
              </a:rPr>
              <a:t>, editor of </a:t>
            </a:r>
            <a:r>
              <a:rPr lang="en-US" sz="2000" i="1" dirty="0">
                <a:latin typeface="Open Sans"/>
                <a:ea typeface="DIN Alternate" charset="0"/>
                <a:cs typeface="Open Sans"/>
              </a:rPr>
              <a:t>Financial Services Review</a:t>
            </a:r>
            <a:r>
              <a:rPr lang="en-US" sz="2000" dirty="0">
                <a:latin typeface="Open Sans"/>
                <a:ea typeface="DIN Alternate" charset="0"/>
                <a:cs typeface="Open Sans"/>
              </a:rPr>
              <a:t>, invited me to contribute an article related to financial research for the individual for the first issue of this journal. Since the subject is not my specialty, it was uncharacteristically risky of me to have accepted the invitation. But an evening of reflection convinced me that there were clear differences in the central features of investment for institutions and investment for individuals, that these differences suggest differences in desirable research methodology, and that a note on these differences may be of value.”</a:t>
            </a:r>
          </a:p>
        </p:txBody>
      </p:sp>
      <p:sp>
        <p:nvSpPr>
          <p:cNvPr id="3" name="TextBox 2"/>
          <p:cNvSpPr txBox="1"/>
          <p:nvPr/>
        </p:nvSpPr>
        <p:spPr>
          <a:xfrm>
            <a:off x="6477000" y="5662521"/>
            <a:ext cx="4261167" cy="461665"/>
          </a:xfrm>
          <a:prstGeom prst="rect">
            <a:avLst/>
          </a:prstGeom>
          <a:noFill/>
        </p:spPr>
        <p:txBody>
          <a:bodyPr wrap="none" rtlCol="0">
            <a:spAutoFit/>
          </a:bodyPr>
          <a:lstStyle/>
          <a:p>
            <a:r>
              <a:rPr lang="en-US" sz="2400" i="1" dirty="0">
                <a:latin typeface="DIN Alternate" charset="0"/>
                <a:ea typeface="DIN Alternate" charset="0"/>
                <a:cs typeface="DIN Alternate" charset="0"/>
              </a:rPr>
              <a:t>Financial Services Review</a:t>
            </a:r>
            <a:r>
              <a:rPr lang="en-US" sz="2400" dirty="0">
                <a:latin typeface="DIN Alternate" charset="0"/>
                <a:ea typeface="DIN Alternate" charset="0"/>
                <a:cs typeface="DIN Alternate" charset="0"/>
              </a:rPr>
              <a:t>, 1991</a:t>
            </a:r>
          </a:p>
        </p:txBody>
      </p:sp>
      <p:sp>
        <p:nvSpPr>
          <p:cNvPr id="2" name="TextBox 1"/>
          <p:cNvSpPr txBox="1"/>
          <p:nvPr/>
        </p:nvSpPr>
        <p:spPr>
          <a:xfrm>
            <a:off x="914400" y="892076"/>
            <a:ext cx="2449388" cy="2308324"/>
          </a:xfrm>
          <a:prstGeom prst="rect">
            <a:avLst/>
          </a:prstGeom>
          <a:noFill/>
        </p:spPr>
        <p:txBody>
          <a:bodyPr wrap="none" rtlCol="0">
            <a:spAutoFit/>
          </a:bodyPr>
          <a:lstStyle/>
          <a:p>
            <a:r>
              <a:rPr lang="en-US" sz="3600" b="1" dirty="0">
                <a:latin typeface="DIN Alternate" charset="0"/>
                <a:ea typeface="DIN Alternate" charset="0"/>
                <a:cs typeface="DIN Alternate" charset="0"/>
              </a:rPr>
              <a:t>Retirement </a:t>
            </a:r>
          </a:p>
          <a:p>
            <a:r>
              <a:rPr lang="en-US" sz="3600" b="1" dirty="0">
                <a:latin typeface="DIN Alternate" charset="0"/>
                <a:ea typeface="DIN Alternate" charset="0"/>
                <a:cs typeface="DIN Alternate" charset="0"/>
              </a:rPr>
              <a:t>Requires a</a:t>
            </a:r>
          </a:p>
          <a:p>
            <a:r>
              <a:rPr lang="en-US" sz="3600" b="1" dirty="0">
                <a:latin typeface="DIN Alternate" charset="0"/>
                <a:ea typeface="DIN Alternate" charset="0"/>
                <a:cs typeface="DIN Alternate" charset="0"/>
              </a:rPr>
              <a:t>Different </a:t>
            </a:r>
          </a:p>
          <a:p>
            <a:r>
              <a:rPr lang="en-US" sz="3600" b="1" dirty="0">
                <a:latin typeface="DIN Alternate" charset="0"/>
                <a:ea typeface="DIN Alternate" charset="0"/>
                <a:cs typeface="DIN Alternate" charset="0"/>
              </a:rPr>
              <a:t>Approach</a:t>
            </a:r>
          </a:p>
        </p:txBody>
      </p:sp>
    </p:spTree>
    <p:extLst>
      <p:ext uri="{BB962C8B-B14F-4D97-AF65-F5344CB8AC3E}">
        <p14:creationId xmlns:p14="http://schemas.microsoft.com/office/powerpoint/2010/main" val="10934038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143000"/>
            <a:ext cx="6934200" cy="5223842"/>
          </a:xfrm>
        </p:spPr>
      </p:pic>
      <p:sp>
        <p:nvSpPr>
          <p:cNvPr id="2" name="Title 1"/>
          <p:cNvSpPr>
            <a:spLocks noGrp="1"/>
          </p:cNvSpPr>
          <p:nvPr>
            <p:ph type="title"/>
          </p:nvPr>
        </p:nvSpPr>
        <p:spPr>
          <a:xfrm>
            <a:off x="1676400" y="152400"/>
            <a:ext cx="10515600" cy="1325563"/>
          </a:xfrm>
        </p:spPr>
        <p:txBody>
          <a:bodyPr>
            <a:normAutofit/>
          </a:bodyPr>
          <a:lstStyle/>
          <a:p>
            <a:pPr algn="ctr"/>
            <a:r>
              <a:rPr lang="en-US" sz="3600" dirty="0"/>
              <a:t>Probability of Success: </a:t>
            </a:r>
            <a:br>
              <a:rPr lang="en-US" sz="3600" dirty="0"/>
            </a:br>
            <a:r>
              <a:rPr lang="en-US" sz="3600" dirty="0"/>
              <a:t>Funding Real $43,118 for Different Time Horizons</a:t>
            </a:r>
          </a:p>
        </p:txBody>
      </p:sp>
      <p:sp>
        <p:nvSpPr>
          <p:cNvPr id="5" name="TextBox 4"/>
          <p:cNvSpPr txBox="1"/>
          <p:nvPr/>
        </p:nvSpPr>
        <p:spPr>
          <a:xfrm>
            <a:off x="304800" y="6150114"/>
            <a:ext cx="11455508" cy="707886"/>
          </a:xfrm>
          <a:prstGeom prst="rect">
            <a:avLst/>
          </a:prstGeom>
          <a:noFill/>
        </p:spPr>
        <p:txBody>
          <a:bodyPr wrap="none" rtlCol="0">
            <a:spAutoFit/>
          </a:bodyPr>
          <a:lstStyle/>
          <a:p>
            <a:r>
              <a:rPr lang="en-US" sz="2000" dirty="0"/>
              <a:t>Source: Own calculations with 100,000 Monte Carlo Simulations for stock and bond portfolios. Bonds earn a </a:t>
            </a:r>
          </a:p>
          <a:p>
            <a:r>
              <a:rPr lang="en-US" sz="2000" dirty="0"/>
              <a:t>fixed real return of 0.5%. Stocks earn an arithmetic average real return of 6.5% with a 20% annual volatility.</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99203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photos-5.dropbox.com/t/2/AAAC1tyZCDd6pIGxsbZMRoAL6-h6ZtHI1hX7X7XgGqo-ww/12/404772078/jpeg/32x32/1/1438279200/0/2/Wade%20Pfau%20Graphic.jpg/CO6pgcEBIAEgAiADIAQgBSAGIAcoAigDKAc/OPh9wiy0Ht30q7p3DStEgoLeer1Xr-7Tm5pTu916vCI?size=2048x1536&amp;size_mod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1006124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9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4616B-30B8-4A6B-AA11-1EB916DF2CD7}"/>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xmlns="" id="{55261C7F-AF9F-4375-9699-AC1CC2F40CCB}"/>
              </a:ext>
            </a:extLst>
          </p:cNvPr>
          <p:cNvSpPr>
            <a:spLocks noGrp="1"/>
          </p:cNvSpPr>
          <p:nvPr>
            <p:ph idx="1"/>
          </p:nvPr>
        </p:nvSpPr>
        <p:spPr/>
        <p:txBody>
          <a:bodyPr/>
          <a:lstStyle/>
          <a:p>
            <a:r>
              <a:rPr lang="en-US" dirty="0"/>
              <a:t>The financial planning problem fundamentally changes for retirees</a:t>
            </a:r>
          </a:p>
          <a:p>
            <a:endParaRPr lang="en-US" dirty="0"/>
          </a:p>
          <a:p>
            <a:r>
              <a:rPr lang="en-US" dirty="0"/>
              <a:t>Advisors who can help manage the varying retirement risks will be best equipped to help their clients with retirement income</a:t>
            </a:r>
          </a:p>
          <a:p>
            <a:endParaRPr lang="en-US" dirty="0"/>
          </a:p>
          <a:p>
            <a:r>
              <a:rPr lang="en-US" dirty="0"/>
              <a:t>Integrated strategies that combine insurance to meet spending goals and investments for other discretionary goals are more efficient</a:t>
            </a:r>
          </a:p>
        </p:txBody>
      </p:sp>
    </p:spTree>
    <p:extLst>
      <p:ext uri="{BB962C8B-B14F-4D97-AF65-F5344CB8AC3E}">
        <p14:creationId xmlns:p14="http://schemas.microsoft.com/office/powerpoint/2010/main" val="186779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sp>
        <p:nvSpPr>
          <p:cNvPr id="16" name="Rectangle 15"/>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021977" y="960326"/>
            <a:ext cx="9798423" cy="3306874"/>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sz="9600" dirty="0">
                <a:solidFill>
                  <a:srgbClr val="FFFFFF"/>
                </a:solidFill>
                <a:latin typeface="DIN Alternate Bold" charset="0"/>
                <a:ea typeface="DIN Alternate Bold" charset="0"/>
                <a:cs typeface="DIN Alternate Bold" charset="0"/>
              </a:rPr>
              <a:t>THANK YOU!</a:t>
            </a:r>
          </a:p>
          <a:p>
            <a:r>
              <a:rPr lang="en-US" sz="9600" dirty="0">
                <a:solidFill>
                  <a:srgbClr val="FFFFFF"/>
                </a:solidFill>
                <a:latin typeface="DIN Alternate Bold" charset="0"/>
                <a:ea typeface="DIN Alternate Bold" charset="0"/>
                <a:cs typeface="DIN Alternate Bold" charset="0"/>
              </a:rPr>
              <a:t>ANY QUESTIONS?</a:t>
            </a:r>
          </a:p>
        </p:txBody>
      </p:sp>
      <p:cxnSp>
        <p:nvCxnSpPr>
          <p:cNvPr id="18" name="Straight Connector 17"/>
          <p:cNvCxnSpPr/>
          <p:nvPr/>
        </p:nvCxnSpPr>
        <p:spPr>
          <a:xfrm flipH="1">
            <a:off x="1010532" y="5257800"/>
            <a:ext cx="10329591" cy="0"/>
          </a:xfrm>
          <a:prstGeom prst="line">
            <a:avLst/>
          </a:prstGeom>
          <a:ln w="63500"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010532" y="685800"/>
            <a:ext cx="9047868" cy="19620"/>
          </a:xfrm>
          <a:prstGeom prst="line">
            <a:avLst/>
          </a:prstGeom>
          <a:ln w="34925" cmpd="sng">
            <a:solidFill>
              <a:srgbClr val="FFFFFF"/>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10287000" y="685800"/>
            <a:ext cx="1066800" cy="0"/>
          </a:xfrm>
          <a:prstGeom prst="line">
            <a:avLst/>
          </a:prstGeom>
          <a:ln w="34925" cmpd="sng">
            <a:solidFill>
              <a:schemeClr val="accent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990600" y="3932237"/>
            <a:ext cx="8229600" cy="1249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IN Alternate Bold"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IN Alternate Bold"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IN Alternate Bold"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Alternate Bold"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Alternate Bold"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altLang="ja-JP" dirty="0" err="1">
                <a:solidFill>
                  <a:srgbClr val="FFFFFF"/>
                </a:solidFill>
              </a:rPr>
              <a:t>wade@retirementresearcher.com</a:t>
            </a:r>
            <a:endParaRPr lang="en-US" altLang="ja-JP" dirty="0">
              <a:solidFill>
                <a:srgbClr val="FFFFFF"/>
              </a:solidFill>
            </a:endParaRPr>
          </a:p>
          <a:p>
            <a:pPr>
              <a:buFont typeface="Arial" panose="020B0604020202020204" pitchFamily="34" charset="0"/>
              <a:buNone/>
            </a:pPr>
            <a:r>
              <a:rPr lang="en-US" altLang="ja-JP" dirty="0">
                <a:solidFill>
                  <a:srgbClr val="FFFFFF"/>
                </a:solidFill>
              </a:rPr>
              <a:t>@</a:t>
            </a:r>
            <a:r>
              <a:rPr lang="en-US" altLang="ja-JP" dirty="0" err="1">
                <a:solidFill>
                  <a:srgbClr val="FFFFFF"/>
                </a:solidFill>
              </a:rPr>
              <a:t>WadePfau</a:t>
            </a:r>
            <a:r>
              <a:rPr lang="en-US" altLang="ja-JP" dirty="0">
                <a:solidFill>
                  <a:srgbClr val="FFFFFF"/>
                </a:solidFill>
              </a:rPr>
              <a:t>   (Twitter)</a:t>
            </a:r>
          </a:p>
          <a:p>
            <a:pPr>
              <a:buFont typeface="Arial" panose="020B0604020202020204" pitchFamily="34" charset="0"/>
              <a:buNone/>
            </a:pPr>
            <a:endParaRPr lang="en-US" altLang="ja-JP" dirty="0">
              <a:solidFill>
                <a:srgbClr val="FFFFFF"/>
              </a:solidFill>
            </a:endParaRPr>
          </a:p>
          <a:p>
            <a:pPr>
              <a:buNone/>
            </a:pPr>
            <a:r>
              <a:rPr lang="en-US" altLang="ja-JP" dirty="0">
                <a:solidFill>
                  <a:schemeClr val="bg1"/>
                </a:solidFill>
              </a:rPr>
              <a:t>www.RetirementResearcher.com</a:t>
            </a:r>
          </a:p>
          <a:p>
            <a:pPr>
              <a:buFont typeface="Arial" panose="020B0604020202020204" pitchFamily="34" charset="0"/>
              <a:buNone/>
            </a:pPr>
            <a:endParaRPr lang="en-US" altLang="ja-JP" dirty="0">
              <a:solidFill>
                <a:schemeClr val="bg1"/>
              </a:solidFill>
            </a:endParaRPr>
          </a:p>
          <a:p>
            <a:pPr>
              <a:buFont typeface="Arial" panose="020B0604020202020204" pitchFamily="34" charset="0"/>
              <a:buNone/>
            </a:pPr>
            <a:endParaRPr kumimoji="1" lang="ja-JP" altLang="en-US" dirty="0">
              <a:solidFill>
                <a:schemeClr val="bg1"/>
              </a:solidFill>
            </a:endParaRPr>
          </a:p>
        </p:txBody>
      </p:sp>
    </p:spTree>
    <p:extLst>
      <p:ext uri="{BB962C8B-B14F-4D97-AF65-F5344CB8AC3E}">
        <p14:creationId xmlns:p14="http://schemas.microsoft.com/office/powerpoint/2010/main" val="18685178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1016000" y="700088"/>
            <a:ext cx="10972800" cy="1143000"/>
          </a:xfrm>
          <a:prstGeom prst="rect">
            <a:avLst/>
          </a:prstGeom>
        </p:spPr>
        <p:txBody>
          <a:bodyPr lIns="0" tIns="0" rIns="0" bIns="0">
            <a:normAutofit/>
          </a:bodyPr>
          <a:lstStyle>
            <a:lvl1pPr>
              <a:defRPr>
                <a:solidFill>
                  <a:srgbClr val="3E807B"/>
                </a:solidFill>
                <a:latin typeface="Ropa Sans"/>
                <a:ea typeface="Ropa Sans"/>
                <a:cs typeface="Ropa Sans"/>
                <a:sym typeface="Ropa Sans"/>
              </a:defRPr>
            </a:lvl1pPr>
          </a:lstStyle>
          <a:p>
            <a:pPr lvl="0">
              <a:defRPr sz="1800">
                <a:solidFill>
                  <a:srgbClr val="000000"/>
                </a:solidFill>
              </a:defRPr>
            </a:pPr>
            <a:r>
              <a:rPr lang="en-US" sz="4800" dirty="0">
                <a:solidFill>
                  <a:schemeClr val="tx1"/>
                </a:solidFill>
                <a:latin typeface="DIN Alternate" charset="0"/>
                <a:ea typeface="DIN Alternate" charset="0"/>
                <a:cs typeface="DIN Alternate" charset="0"/>
              </a:rPr>
              <a:t>What’s Different About Retirement?</a:t>
            </a:r>
            <a:endParaRPr sz="4800" dirty="0">
              <a:solidFill>
                <a:schemeClr val="tx1"/>
              </a:solidFill>
              <a:latin typeface="DIN Alternate" charset="0"/>
              <a:ea typeface="DIN Alternate" charset="0"/>
              <a:cs typeface="DIN Alternate" charset="0"/>
            </a:endParaRPr>
          </a:p>
        </p:txBody>
      </p:sp>
      <p:sp>
        <p:nvSpPr>
          <p:cNvPr id="122" name="Shape 122"/>
          <p:cNvSpPr>
            <a:spLocks noGrp="1"/>
          </p:cNvSpPr>
          <p:nvPr>
            <p:ph type="body" idx="1"/>
          </p:nvPr>
        </p:nvSpPr>
        <p:spPr>
          <a:xfrm>
            <a:off x="762000" y="2021681"/>
            <a:ext cx="10972800" cy="4525963"/>
          </a:xfrm>
          <a:prstGeom prst="rect">
            <a:avLst/>
          </a:prstGeom>
        </p:spPr>
        <p:txBody>
          <a:bodyPr lIns="0" tIns="0" rIns="0" bIns="0">
            <a:normAutofit/>
          </a:bodyPr>
          <a:lstStyle/>
          <a:p>
            <a:pPr>
              <a:spcBef>
                <a:spcPts val="667"/>
              </a:spcBef>
              <a:buFont typeface="Helvetica"/>
              <a:defRPr sz="1800"/>
            </a:pPr>
            <a:r>
              <a:rPr sz="3600" dirty="0">
                <a:latin typeface="Open Sans" charset="0"/>
                <a:ea typeface="Open Sans" charset="0"/>
                <a:cs typeface="Open Sans" charset="0"/>
                <a:sym typeface="Open Sans"/>
              </a:rPr>
              <a:t>Reduced earnings capacity</a:t>
            </a:r>
          </a:p>
          <a:p>
            <a:pPr>
              <a:spcBef>
                <a:spcPts val="667"/>
              </a:spcBef>
              <a:buFont typeface="Helvetica"/>
              <a:defRPr sz="1800"/>
            </a:pPr>
            <a:r>
              <a:rPr sz="3600" dirty="0">
                <a:latin typeface="Open Sans" charset="0"/>
                <a:ea typeface="Open Sans" charset="0"/>
                <a:cs typeface="Open Sans" charset="0"/>
                <a:sym typeface="Open Sans"/>
              </a:rPr>
              <a:t>Visible spending constraint</a:t>
            </a:r>
          </a:p>
          <a:p>
            <a:pPr>
              <a:spcBef>
                <a:spcPts val="667"/>
              </a:spcBef>
              <a:buFont typeface="Helvetica"/>
              <a:defRPr sz="1800"/>
            </a:pPr>
            <a:r>
              <a:rPr sz="3600" dirty="0">
                <a:latin typeface="Open Sans" charset="0"/>
                <a:ea typeface="Open Sans" charset="0"/>
                <a:cs typeface="Open Sans" charset="0"/>
                <a:sym typeface="Open Sans"/>
              </a:rPr>
              <a:t>Heightened investment risk</a:t>
            </a:r>
          </a:p>
          <a:p>
            <a:pPr>
              <a:spcBef>
                <a:spcPts val="667"/>
              </a:spcBef>
              <a:buFont typeface="Helvetica"/>
              <a:defRPr sz="1800"/>
            </a:pPr>
            <a:r>
              <a:rPr sz="3600" dirty="0">
                <a:latin typeface="Open Sans" charset="0"/>
                <a:ea typeface="Open Sans" charset="0"/>
                <a:cs typeface="Open Sans" charset="0"/>
                <a:sym typeface="Open Sans"/>
              </a:rPr>
              <a:t>Unknown longevity</a:t>
            </a:r>
          </a:p>
          <a:p>
            <a:pPr>
              <a:spcBef>
                <a:spcPts val="667"/>
              </a:spcBef>
              <a:buFont typeface="Helvetica"/>
              <a:defRPr sz="1800"/>
            </a:pPr>
            <a:r>
              <a:rPr sz="3600" dirty="0">
                <a:latin typeface="Open Sans" charset="0"/>
                <a:ea typeface="Open Sans" charset="0"/>
                <a:cs typeface="Open Sans" charset="0"/>
                <a:sym typeface="Open Sans"/>
              </a:rPr>
              <a:t>Spending shocks</a:t>
            </a:r>
          </a:p>
          <a:p>
            <a:pPr>
              <a:spcBef>
                <a:spcPts val="667"/>
              </a:spcBef>
              <a:buFont typeface="Helvetica"/>
              <a:defRPr sz="1800"/>
            </a:pPr>
            <a:r>
              <a:rPr sz="3600" dirty="0">
                <a:latin typeface="Open Sans" charset="0"/>
                <a:ea typeface="Open Sans" charset="0"/>
                <a:cs typeface="Open Sans" charset="0"/>
                <a:sym typeface="Open Sans"/>
              </a:rPr>
              <a:t>Compounding inflation</a:t>
            </a:r>
          </a:p>
          <a:p>
            <a:pPr>
              <a:spcBef>
                <a:spcPts val="667"/>
              </a:spcBef>
              <a:buFont typeface="Helvetica"/>
              <a:defRPr sz="1800"/>
            </a:pPr>
            <a:r>
              <a:rPr sz="3600" dirty="0">
                <a:latin typeface="Open Sans" charset="0"/>
                <a:ea typeface="Open Sans" charset="0"/>
                <a:cs typeface="Open Sans" charset="0"/>
                <a:sym typeface="Open Sans"/>
              </a:rPr>
              <a:t>Declining cognitive abilities</a:t>
            </a:r>
          </a:p>
        </p:txBody>
      </p:sp>
      <p:pic>
        <p:nvPicPr>
          <p:cNvPr id="123" name="image2.png" descr="7-concerns.png"/>
          <p:cNvPicPr/>
          <p:nvPr/>
        </p:nvPicPr>
        <p:blipFill>
          <a:blip r:embed="rId2">
            <a:extLst/>
          </a:blip>
          <a:stretch>
            <a:fillRect/>
          </a:stretch>
        </p:blipFill>
        <p:spPr>
          <a:xfrm>
            <a:off x="6451600" y="1843088"/>
            <a:ext cx="5740400" cy="4883151"/>
          </a:xfrm>
          <a:prstGeom prst="rect">
            <a:avLst/>
          </a:prstGeom>
          <a:ln w="12700">
            <a:miter lim="400000"/>
          </a:ln>
        </p:spPr>
      </p:pic>
    </p:spTree>
    <p:extLst>
      <p:ext uri="{BB962C8B-B14F-4D97-AF65-F5344CB8AC3E}">
        <p14:creationId xmlns:p14="http://schemas.microsoft.com/office/powerpoint/2010/main" val="324216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0"/>
            <a:ext cx="10515600" cy="3900488"/>
          </a:xfrm>
        </p:spPr>
        <p:txBody>
          <a:bodyPr>
            <a:normAutofit/>
          </a:bodyPr>
          <a:lstStyle/>
          <a:p>
            <a:r>
              <a:rPr lang="en-US" sz="4800" dirty="0"/>
              <a:t>Pre-Retirement</a:t>
            </a:r>
            <a:br>
              <a:rPr lang="en-US" sz="4800" dirty="0"/>
            </a:br>
            <a:r>
              <a:rPr lang="en-US" sz="4800" dirty="0"/>
              <a:t/>
            </a:r>
            <a:br>
              <a:rPr lang="en-US" sz="4800" dirty="0"/>
            </a:br>
            <a:r>
              <a:rPr lang="en-US" sz="4800" dirty="0"/>
              <a:t>vs.</a:t>
            </a:r>
            <a:br>
              <a:rPr lang="en-US" sz="4800" dirty="0"/>
            </a:br>
            <a:r>
              <a:rPr lang="en-US" sz="4800" dirty="0"/>
              <a:t/>
            </a:r>
            <a:br>
              <a:rPr lang="en-US" sz="4800" dirty="0"/>
            </a:br>
            <a:r>
              <a:rPr lang="en-US" sz="4800" dirty="0"/>
              <a:t>Retirement</a:t>
            </a:r>
          </a:p>
        </p:txBody>
      </p:sp>
      <p:pic>
        <p:nvPicPr>
          <p:cNvPr id="3" name="Picture 2"/>
          <p:cNvPicPr>
            <a:picLocks noChangeAspect="1"/>
          </p:cNvPicPr>
          <p:nvPr/>
        </p:nvPicPr>
        <p:blipFill>
          <a:blip r:embed="rId2"/>
          <a:stretch>
            <a:fillRect/>
          </a:stretch>
        </p:blipFill>
        <p:spPr>
          <a:xfrm>
            <a:off x="5905500" y="685800"/>
            <a:ext cx="5448300" cy="5734050"/>
          </a:xfrm>
          <a:prstGeom prst="rect">
            <a:avLst/>
          </a:prstGeom>
        </p:spPr>
      </p:pic>
    </p:spTree>
    <p:extLst>
      <p:ext uri="{BB962C8B-B14F-4D97-AF65-F5344CB8AC3E}">
        <p14:creationId xmlns:p14="http://schemas.microsoft.com/office/powerpoint/2010/main" val="16063884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09825"/>
            <a:ext cx="9144000" cy="861775"/>
          </a:xfrm>
          <a:prstGeom prst="rect">
            <a:avLst/>
          </a:prstGeom>
          <a:noFill/>
        </p:spPr>
        <p:txBody>
          <a:bodyPr wrap="square" lIns="121917" tIns="60958" rIns="121917" bIns="60958" rtlCol="0">
            <a:spAutoFit/>
          </a:bodyPr>
          <a:lstStyle/>
          <a:p>
            <a:r>
              <a:rPr lang="en-US" sz="4800" dirty="0">
                <a:latin typeface="DIN Alternate" charset="0"/>
                <a:ea typeface="DIN Alternate" charset="0"/>
                <a:cs typeface="DIN Alternate" charset="0"/>
              </a:rPr>
              <a:t>Key Retirement Risks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68056"/>
            <a:ext cx="12192000" cy="6492990"/>
          </a:xfrm>
          <a:prstGeom prst="rect">
            <a:avLst/>
          </a:prstGeom>
        </p:spPr>
      </p:pic>
    </p:spTree>
    <p:extLst>
      <p:ext uri="{BB962C8B-B14F-4D97-AF65-F5344CB8AC3E}">
        <p14:creationId xmlns:p14="http://schemas.microsoft.com/office/powerpoint/2010/main" val="82695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685800"/>
            <a:ext cx="7889240" cy="5943316"/>
          </a:xfrm>
        </p:spPr>
      </p:pic>
      <p:sp>
        <p:nvSpPr>
          <p:cNvPr id="2" name="Title 1"/>
          <p:cNvSpPr>
            <a:spLocks noGrp="1"/>
          </p:cNvSpPr>
          <p:nvPr>
            <p:ph type="title"/>
          </p:nvPr>
        </p:nvSpPr>
        <p:spPr>
          <a:xfrm>
            <a:off x="7914640" y="15240"/>
            <a:ext cx="4267200" cy="1325563"/>
          </a:xfrm>
        </p:spPr>
        <p:txBody>
          <a:bodyPr/>
          <a:lstStyle/>
          <a:p>
            <a:r>
              <a:rPr lang="en-US" dirty="0"/>
              <a:t>Longevity Risk</a:t>
            </a:r>
          </a:p>
        </p:txBody>
      </p:sp>
      <p:sp>
        <p:nvSpPr>
          <p:cNvPr id="5" name="TextBox 4"/>
          <p:cNvSpPr txBox="1"/>
          <p:nvPr/>
        </p:nvSpPr>
        <p:spPr>
          <a:xfrm>
            <a:off x="304800" y="6488668"/>
            <a:ext cx="9139425" cy="369332"/>
          </a:xfrm>
          <a:prstGeom prst="rect">
            <a:avLst/>
          </a:prstGeom>
          <a:noFill/>
        </p:spPr>
        <p:txBody>
          <a:bodyPr wrap="none" rtlCol="0">
            <a:spAutoFit/>
          </a:bodyPr>
          <a:lstStyle/>
          <a:p>
            <a:r>
              <a:rPr lang="en-US" dirty="0"/>
              <a:t>Source: Society of Actuaries, 2012 Individual Annuity Mortality tables, with projections for 2016</a:t>
            </a:r>
          </a:p>
        </p:txBody>
      </p:sp>
    </p:spTree>
    <p:extLst>
      <p:ext uri="{BB962C8B-B14F-4D97-AF65-F5344CB8AC3E}">
        <p14:creationId xmlns:p14="http://schemas.microsoft.com/office/powerpoint/2010/main" val="99835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152400"/>
            <a:ext cx="1158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 Alternate Bold" charset="0"/>
                <a:ea typeface="+mj-ea"/>
                <a:cs typeface="+mj-cs"/>
              </a:defRPr>
            </a:lvl1pPr>
          </a:lstStyle>
          <a:p>
            <a:r>
              <a:rPr lang="en-US" altLang="en-US" sz="4800" b="1" dirty="0">
                <a:latin typeface="DIN Alternate" charset="0"/>
                <a:ea typeface="DIN Alternate" charset="0"/>
                <a:cs typeface="DIN Alternate" charset="0"/>
              </a:rPr>
              <a:t>Market Risk: Fixed vs. Random Returns</a:t>
            </a:r>
          </a:p>
        </p:txBody>
      </p:sp>
      <p:sp>
        <p:nvSpPr>
          <p:cNvPr id="4" name="TextBox 3"/>
          <p:cNvSpPr txBox="1"/>
          <p:nvPr/>
        </p:nvSpPr>
        <p:spPr>
          <a:xfrm>
            <a:off x="8458200" y="1860708"/>
            <a:ext cx="3733800" cy="4431983"/>
          </a:xfrm>
          <a:prstGeom prst="rect">
            <a:avLst/>
          </a:prstGeom>
          <a:noFill/>
        </p:spPr>
        <p:txBody>
          <a:bodyPr wrap="square" rtlCol="0">
            <a:spAutoFit/>
          </a:bodyPr>
          <a:lstStyle/>
          <a:p>
            <a:r>
              <a:rPr lang="en-US" sz="2400" i="1" dirty="0"/>
              <a:t>Wealth </a:t>
            </a:r>
            <a:r>
              <a:rPr lang="en-US" sz="2400" i="1" dirty="0" err="1"/>
              <a:t>Glidepath</a:t>
            </a:r>
            <a:r>
              <a:rPr lang="en-US" sz="2400" i="1" dirty="0"/>
              <a:t> Over </a:t>
            </a:r>
          </a:p>
          <a:p>
            <a:r>
              <a:rPr lang="en-US" sz="2400" i="1" dirty="0"/>
              <a:t>a 30-Year Retirement </a:t>
            </a:r>
            <a:endParaRPr lang="en-US" sz="2400" dirty="0"/>
          </a:p>
          <a:p>
            <a:endParaRPr lang="en-US" sz="2400" i="1" dirty="0"/>
          </a:p>
          <a:p>
            <a:r>
              <a:rPr lang="en-US" sz="2400" i="1" dirty="0"/>
              <a:t>For a 6.3% Initial Withdrawal Rate, 50/50 Asset Allocation, </a:t>
            </a:r>
          </a:p>
          <a:p>
            <a:r>
              <a:rPr lang="en-US" sz="2400" i="1" dirty="0"/>
              <a:t>Inflation Adjustments</a:t>
            </a:r>
            <a:endParaRPr lang="en-US" sz="2400" dirty="0"/>
          </a:p>
          <a:p>
            <a:endParaRPr lang="en-US" sz="2400" i="1" dirty="0"/>
          </a:p>
          <a:p>
            <a:r>
              <a:rPr lang="en-US" sz="2400" i="1" dirty="0"/>
              <a:t>Using SBBI Data, 1926-2016, </a:t>
            </a:r>
          </a:p>
          <a:p>
            <a:r>
              <a:rPr lang="en-US" sz="2400" i="1" dirty="0"/>
              <a:t>S&amp;P 500 and Intermediate Term Government Bonds</a:t>
            </a:r>
            <a:endParaRPr lang="en-US" sz="2400" dirty="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19538" y="1321904"/>
            <a:ext cx="7686262" cy="5383696"/>
          </a:xfrm>
          <a:prstGeom prst="rect">
            <a:avLst/>
          </a:prstGeom>
        </p:spPr>
      </p:pic>
    </p:spTree>
    <p:extLst>
      <p:ext uri="{BB962C8B-B14F-4D97-AF65-F5344CB8AC3E}">
        <p14:creationId xmlns:p14="http://schemas.microsoft.com/office/powerpoint/2010/main" val="205648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3867"/>
            <a:ext cx="12192000" cy="6824133"/>
          </a:xfrm>
          <a:prstGeom prst="rect">
            <a:avLst/>
          </a:prstGeom>
        </p:spPr>
      </p:pic>
      <p:sp>
        <p:nvSpPr>
          <p:cNvPr id="10242" name="Title 1"/>
          <p:cNvSpPr>
            <a:spLocks noGrp="1"/>
          </p:cNvSpPr>
          <p:nvPr>
            <p:ph type="title" idx="4294967295"/>
          </p:nvPr>
        </p:nvSpPr>
        <p:spPr>
          <a:xfrm>
            <a:off x="609600" y="152400"/>
            <a:ext cx="11582400" cy="1143000"/>
          </a:xfrm>
        </p:spPr>
        <p:txBody>
          <a:bodyPr>
            <a:normAutofit/>
          </a:bodyPr>
          <a:lstStyle/>
          <a:p>
            <a:r>
              <a:rPr lang="en-US" altLang="en-US" sz="4800" b="1" dirty="0">
                <a:latin typeface="DIN Alternate" charset="0"/>
                <a:ea typeface="DIN Alternate" charset="0"/>
                <a:cs typeface="DIN Alternate" charset="0"/>
              </a:rPr>
              <a:t>Lifetime Sequence of Returns Risk</a:t>
            </a:r>
          </a:p>
        </p:txBody>
      </p:sp>
    </p:spTree>
    <p:extLst>
      <p:ext uri="{BB962C8B-B14F-4D97-AF65-F5344CB8AC3E}">
        <p14:creationId xmlns:p14="http://schemas.microsoft.com/office/powerpoint/2010/main" val="2411611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irement-researcher-16x9">
  <a:themeElements>
    <a:clrScheme name="Retirement Researcher">
      <a:dk1>
        <a:srgbClr val="535D81"/>
      </a:dk1>
      <a:lt1>
        <a:srgbClr val="FFFFFF"/>
      </a:lt1>
      <a:dk2>
        <a:srgbClr val="535D81"/>
      </a:dk2>
      <a:lt2>
        <a:srgbClr val="E7E6E6"/>
      </a:lt2>
      <a:accent1>
        <a:srgbClr val="535D81"/>
      </a:accent1>
      <a:accent2>
        <a:srgbClr val="A2B8B5"/>
      </a:accent2>
      <a:accent3>
        <a:srgbClr val="00B1A7"/>
      </a:accent3>
      <a:accent4>
        <a:srgbClr val="019FB2"/>
      </a:accent4>
      <a:accent5>
        <a:srgbClr val="F7B500"/>
      </a:accent5>
      <a:accent6>
        <a:srgbClr val="F19D19"/>
      </a:accent6>
      <a:hlink>
        <a:srgbClr val="00B1A7"/>
      </a:hlink>
      <a:folHlink>
        <a:srgbClr val="00B1A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etirement-researcher-16x9" id="{91D44147-C6BF-BA4B-89DE-6105D2A982F3}" vid="{398BEBE2-7D73-6248-9A10-73CD1082CA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12888</TotalTime>
  <Words>1474</Words>
  <Application>Microsoft Office PowerPoint</Application>
  <PresentationFormat>Custom</PresentationFormat>
  <Paragraphs>534</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retirement-researcher-16x9</vt:lpstr>
      <vt:lpstr>PowerPoint Presentation</vt:lpstr>
      <vt:lpstr>PowerPoint Presentation</vt:lpstr>
      <vt:lpstr>PowerPoint Presentation</vt:lpstr>
      <vt:lpstr>What’s Different About Retirement?</vt:lpstr>
      <vt:lpstr>Pre-Retirement  vs.  Retirement</vt:lpstr>
      <vt:lpstr>PowerPoint Presentation</vt:lpstr>
      <vt:lpstr>Longevity Risk</vt:lpstr>
      <vt:lpstr>PowerPoint Presentation</vt:lpstr>
      <vt:lpstr>Lifetime Sequence of Returns Risk</vt:lpstr>
      <vt:lpstr>Managing Sequence Risk</vt:lpstr>
      <vt:lpstr>Challenges for an Individual Pension Plan</vt:lpstr>
      <vt:lpstr>Retirement Goals</vt:lpstr>
      <vt:lpstr>PowerPoint Presentation</vt:lpstr>
      <vt:lpstr>Safe  Withdrawal  Rates   and  The 4% Rule</vt:lpstr>
      <vt:lpstr>Relationship between Interest Rates,  Planning Horizon, and Sustainable Spending for a 65-year old with $1 million</vt:lpstr>
      <vt:lpstr>Relationship between Interest Rates,  Planning Horizon, and Sustainable Spending for a 65-year old with $1 million</vt:lpstr>
      <vt:lpstr>Relationship between Interest Rates,  Planning Horizon, and Sustainable Spending for a 65-year old with $1 million</vt:lpstr>
      <vt:lpstr>Basis for the 4% Rule</vt:lpstr>
      <vt:lpstr>Relationship between Interest Rates,  Planning Horizon, and Sustainable Spending for a 65-year old with $1 million</vt:lpstr>
      <vt:lpstr>PowerPoint Presentation</vt:lpstr>
      <vt:lpstr>PowerPoint Presentation</vt:lpstr>
      <vt:lpstr>PowerPoint Presentation</vt:lpstr>
      <vt:lpstr>PowerPoint Presentation</vt:lpstr>
      <vt:lpstr>PowerPoint Presentation</vt:lpstr>
      <vt:lpstr>PowerPoint Presentation</vt:lpstr>
      <vt:lpstr> Sources of Investment Spending</vt:lpstr>
      <vt:lpstr>Sources of Annuity Payments</vt:lpstr>
      <vt:lpstr>PowerPoint Presentation</vt:lpstr>
      <vt:lpstr>Cost of Funding a Real $10,000 Income Stream</vt:lpstr>
      <vt:lpstr>Probability of Success:  Funding Real $43,118 for Different Time Horizons</vt:lpstr>
      <vt:lpstr>PowerPoint Presentation</vt:lpstr>
      <vt:lpstr>Key Takeaways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Variable Spending Strategies for Retirement</dc:title>
  <dc:creator>Wade</dc:creator>
  <cp:lastModifiedBy>Susan</cp:lastModifiedBy>
  <cp:revision>129</cp:revision>
  <dcterms:created xsi:type="dcterms:W3CDTF">2015-09-10T19:23:12Z</dcterms:created>
  <dcterms:modified xsi:type="dcterms:W3CDTF">2018-01-23T01:55:42Z</dcterms:modified>
</cp:coreProperties>
</file>