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42"/>
  </p:notesMasterIdLst>
  <p:handoutMasterIdLst>
    <p:handoutMasterId r:id="rId43"/>
  </p:handoutMasterIdLst>
  <p:sldIdLst>
    <p:sldId id="257" r:id="rId4"/>
    <p:sldId id="259" r:id="rId5"/>
    <p:sldId id="262" r:id="rId6"/>
    <p:sldId id="296" r:id="rId7"/>
    <p:sldId id="261" r:id="rId8"/>
    <p:sldId id="297" r:id="rId9"/>
    <p:sldId id="264" r:id="rId10"/>
    <p:sldId id="30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3" r:id="rId29"/>
    <p:sldId id="302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BB30"/>
    <a:srgbClr val="FF6699"/>
    <a:srgbClr val="F5A9A9"/>
    <a:srgbClr val="FDB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7" autoAdjust="0"/>
    <p:restoredTop sz="94679" autoAdjust="0"/>
  </p:normalViewPr>
  <p:slideViewPr>
    <p:cSldViewPr snapToGrid="0">
      <p:cViewPr>
        <p:scale>
          <a:sx n="79" d="100"/>
          <a:sy n="79" d="100"/>
        </p:scale>
        <p:origin x="-1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28575">
                <a:solidFill>
                  <a:schemeClr val="accent4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28-4854-A258-EC9B5050F1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28-4854-A258-EC9B5050F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dPt>
            <c:idx val="1"/>
            <c:bubble3D val="0"/>
            <c:spPr>
              <a:solidFill>
                <a:schemeClr val="accent6">
                  <a:lumMod val="90000"/>
                  <a:lumOff val="10000"/>
                </a:schemeClr>
              </a:solidFill>
              <a:ln w="28575">
                <a:solidFill>
                  <a:schemeClr val="accent6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FE-44C7-92BD-BE9368FD64E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0FE-44C7-92BD-BE9368FD6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FF2646F-680F-40D0-AD16-B3B129211C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8911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Working Well with Widows</a:t>
            </a:r>
            <a:r>
              <a:rPr lang="en-US" baseline="30000" dirty="0"/>
              <a:t>©</a:t>
            </a:r>
          </a:p>
          <a:p>
            <a:r>
              <a:rPr lang="en-US" sz="1200" b="1" dirty="0"/>
              <a:t>Kathleen M. Rehl</a:t>
            </a:r>
            <a:r>
              <a:rPr lang="en-US" sz="1200" dirty="0"/>
              <a:t>, Ph.D., CFP</a:t>
            </a:r>
            <a:r>
              <a:rPr lang="en-US" sz="1200" baseline="30000" dirty="0"/>
              <a:t>®</a:t>
            </a:r>
            <a:r>
              <a:rPr lang="en-US" sz="1200" dirty="0"/>
              <a:t>, CeFT</a:t>
            </a:r>
            <a:r>
              <a:rPr lang="en-US" sz="1200" baseline="30000" dirty="0"/>
              <a:t>®</a:t>
            </a:r>
            <a:r>
              <a:rPr lang="en-US" sz="1200" dirty="0"/>
              <a:t> </a:t>
            </a:r>
            <a:r>
              <a:rPr lang="en-US" sz="900" dirty="0"/>
              <a:t>Emeritus</a:t>
            </a:r>
            <a:endParaRPr lang="en-US" sz="1200" baseline="30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41C923-4781-4213-AF79-6505753A2B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7DCF8-502E-4968-B726-C188235D8752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D2530F-C381-454E-B7A9-6FF805EBF5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Kathleen@KathleenRehl.com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A42F36-5D41-45CA-B4CC-51F73DFCEA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5894-7252-4E7C-9398-8A4D694D1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4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3C81-9F6D-4B0A-8173-691EABF93B42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58CED-7A90-4917-B156-44C74A86D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B9F4-DAEA-4315-8C62-17698F01C8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36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7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50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EC420-3940-43D1-8E41-5736D95F519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2450"/>
            <a:ext cx="4859337" cy="27336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6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AA9949-8E46-410A-8309-A907CF00E41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2450"/>
            <a:ext cx="4859337" cy="27336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4" y="3475039"/>
            <a:ext cx="8001000" cy="329247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EC420-3940-43D1-8E41-5736D95F519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2450"/>
            <a:ext cx="4859337" cy="273367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7210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6963" y="552450"/>
            <a:ext cx="4859337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D7D2-41CD-42FE-B67D-46568533026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3D89CD-EEA4-43D2-BF1B-364D6D37C55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2450"/>
            <a:ext cx="4859337" cy="27336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B9F4-DAEA-4315-8C62-17698F01C88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5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6B9F4-DAEA-4315-8C62-17698F01C88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3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2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9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6963" y="552450"/>
            <a:ext cx="4859337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3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69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48BC4E-B098-472E-8680-9990BE135A59}" type="slidenum">
              <a:rPr lang="en-US" sz="1100" i="1">
                <a:solidFill>
                  <a:srgbClr val="000000"/>
                </a:solidFill>
                <a:latin typeface="Times New Roman" pitchFamily="18" charset="0"/>
              </a:rPr>
              <a:pPr defTabSz="101695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1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52450"/>
            <a:ext cx="4859337" cy="27336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41" y="3475038"/>
            <a:ext cx="7045325" cy="1924050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FEAC9F-0B99-4B01-A725-F70B1A9943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4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66612"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66612"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66612">
              <a:defRPr/>
            </a:pPr>
            <a:fld id="{6AF593FF-0152-4A05-B596-85CE5174C3D3}" type="slidenum">
              <a:rPr lang="en-US" sz="1500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29</a:t>
            </a:fld>
            <a:endParaRPr lang="en-US" sz="15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757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F0A2C-55FC-4770-8041-52CBF8FD9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E8EE75-F3FD-474A-A2ED-E9769E9C8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0B3900-51D2-45FB-A7BA-7D702446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53ACB3-8453-46E8-9CC1-4EDAF1E0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995FF-4EA7-4DDD-B1C9-7DEAE630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4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71D3F-47E5-4E65-9346-55D4C380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421907-7D3A-4037-9E7C-24076D81A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A32BDF-0F5B-4BCD-9131-79C6EC7E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7D1193-4C8E-4536-B614-C9E89F2C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E195B3-38C2-4AD6-8572-979E59E9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228AE1-093D-41DD-8560-881BE4472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E365A8-34E3-4B22-8C4B-1F13E8A73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0927CE-120C-4B32-A294-BC507CF2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1F280C-D61B-459C-8C02-550E0EA9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F2E180-9DCF-4203-A5C1-4D43D13D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Placeholder 9"/>
          <p:cNvSpPr>
            <a:spLocks noGrp="1"/>
          </p:cNvSpPr>
          <p:nvPr>
            <p:ph type="title"/>
          </p:nvPr>
        </p:nvSpPr>
        <p:spPr>
          <a:xfrm>
            <a:off x="609600" y="302685"/>
            <a:ext cx="10962219" cy="9065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867571" y="1563737"/>
            <a:ext cx="570496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0" dirty="0">
                <a:solidFill>
                  <a:schemeClr val="bg1"/>
                </a:solidFill>
              </a:rPr>
              <a:t>Working Well with Widows</a:t>
            </a:r>
            <a:r>
              <a:rPr lang="en-US" sz="3733" b="0" baseline="30000" dirty="0">
                <a:solidFill>
                  <a:schemeClr val="bg1"/>
                </a:solidFill>
              </a:rPr>
              <a:t>©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-33208" y="3078015"/>
            <a:ext cx="12225207" cy="3782389"/>
          </a:xfrm>
          <a:prstGeom prst="rect">
            <a:avLst/>
          </a:prstGeom>
        </p:spPr>
      </p:pic>
      <p:sp>
        <p:nvSpPr>
          <p:cNvPr id="69" name="Rectangle 68"/>
          <p:cNvSpPr/>
          <p:nvPr userDrawn="1"/>
        </p:nvSpPr>
        <p:spPr>
          <a:xfrm>
            <a:off x="1723512" y="2292966"/>
            <a:ext cx="10468488" cy="786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156629" algn="l"/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Practical Tips to Serve These Women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-14232" y="2292966"/>
            <a:ext cx="1723511" cy="786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1" name="Straight Connector 70"/>
          <p:cNvCxnSpPr/>
          <p:nvPr userDrawn="1"/>
        </p:nvCxnSpPr>
        <p:spPr>
          <a:xfrm flipV="1">
            <a:off x="1723511" y="1251299"/>
            <a:ext cx="0" cy="18222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Placeholder 9"/>
          <p:cNvSpPr>
            <a:spLocks noGrp="1"/>
          </p:cNvSpPr>
          <p:nvPr>
            <p:ph type="title"/>
          </p:nvPr>
        </p:nvSpPr>
        <p:spPr>
          <a:xfrm>
            <a:off x="609600" y="302685"/>
            <a:ext cx="10962219" cy="9065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867571" y="1563737"/>
            <a:ext cx="601190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0" dirty="0">
                <a:solidFill>
                  <a:schemeClr val="bg1"/>
                </a:solidFill>
              </a:rPr>
              <a:t>Working Well with Widows</a:t>
            </a:r>
            <a:r>
              <a:rPr lang="en-US" sz="3733" b="0" baseline="30000" dirty="0">
                <a:solidFill>
                  <a:schemeClr val="bg1"/>
                </a:solidFill>
              </a:rPr>
              <a:t>©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-33208" y="3078015"/>
            <a:ext cx="12225207" cy="3782389"/>
          </a:xfrm>
          <a:prstGeom prst="rect">
            <a:avLst/>
          </a:prstGeom>
        </p:spPr>
      </p:pic>
      <p:sp>
        <p:nvSpPr>
          <p:cNvPr id="69" name="Rectangle 68"/>
          <p:cNvSpPr/>
          <p:nvPr userDrawn="1"/>
        </p:nvSpPr>
        <p:spPr>
          <a:xfrm>
            <a:off x="1723512" y="2292966"/>
            <a:ext cx="10468488" cy="786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156629" algn="l"/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Practical Tips to Serve These Women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-14232" y="2292966"/>
            <a:ext cx="1723511" cy="786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1" name="Straight Connector 70"/>
          <p:cNvCxnSpPr/>
          <p:nvPr userDrawn="1"/>
        </p:nvCxnSpPr>
        <p:spPr>
          <a:xfrm flipV="1">
            <a:off x="1723511" y="1251299"/>
            <a:ext cx="0" cy="18222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863" y="248760"/>
            <a:ext cx="10962219" cy="498475"/>
          </a:xfrm>
        </p:spPr>
        <p:txBody>
          <a:bodyPr>
            <a:noAutofit/>
          </a:bodyPr>
          <a:lstStyle>
            <a:lvl1pPr>
              <a:defRPr sz="2667" baseline="0"/>
            </a:lvl1pPr>
          </a:lstStyle>
          <a:p>
            <a:r>
              <a:rPr lang="en-US" dirty="0"/>
              <a:t>Custom layout option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38793" y="6560363"/>
            <a:ext cx="5927388" cy="214955"/>
          </a:xfrm>
        </p:spPr>
        <p:txBody>
          <a:bodyPr/>
          <a:lstStyle>
            <a:lvl1pPr marL="0" indent="0" algn="ctr">
              <a:buNone/>
              <a:defRPr sz="933" baseline="0"/>
            </a:lvl1pPr>
          </a:lstStyle>
          <a:p>
            <a:pPr lvl="0"/>
            <a:r>
              <a:rPr lang="en-US" dirty="0"/>
              <a:t>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6042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120" y="249173"/>
            <a:ext cx="10962219" cy="4984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layout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68471" y="1530351"/>
            <a:ext cx="10703347" cy="4660900"/>
          </a:xfrm>
          <a:prstGeom prst="rect">
            <a:avLst/>
          </a:prstGeom>
        </p:spPr>
        <p:txBody>
          <a:bodyPr lIns="0" tIns="91440" bIns="91440" anchor="ctr" anchorCtr="0"/>
          <a:lstStyle>
            <a:lvl1pPr marL="224361" indent="-224361"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20" indent="-234945">
              <a:lnSpc>
                <a:spcPct val="90000"/>
              </a:lnSpc>
              <a:spcBef>
                <a:spcPts val="0"/>
              </a:spcBef>
              <a:tabLst>
                <a:tab pos="537620" algn="l"/>
              </a:tabLst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179" indent="-222245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9035" indent="-22224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38793" y="6560363"/>
            <a:ext cx="5927388" cy="214955"/>
          </a:xfrm>
        </p:spPr>
        <p:txBody>
          <a:bodyPr/>
          <a:lstStyle>
            <a:lvl1pPr marL="0" indent="0" algn="ctr">
              <a:buNone/>
              <a:defRPr sz="933" baseline="0"/>
            </a:lvl1pPr>
          </a:lstStyle>
          <a:p>
            <a:pPr lvl="0"/>
            <a:r>
              <a:rPr lang="en-US" dirty="0"/>
              <a:t>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08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04805" y="6228164"/>
            <a:ext cx="102243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BA416E-8D2D-4A9A-9C17-A385C9BBA5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95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0800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120" y="249173"/>
            <a:ext cx="10962219" cy="4984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layout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68471" y="1530351"/>
            <a:ext cx="10703347" cy="4660900"/>
          </a:xfrm>
          <a:prstGeom prst="rect">
            <a:avLst/>
          </a:prstGeom>
        </p:spPr>
        <p:txBody>
          <a:bodyPr lIns="0" tIns="91440" bIns="91440" anchor="ctr" anchorCtr="0"/>
          <a:lstStyle>
            <a:lvl1pPr marL="224361" indent="-224361"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20" indent="-234945">
              <a:lnSpc>
                <a:spcPct val="90000"/>
              </a:lnSpc>
              <a:spcBef>
                <a:spcPts val="0"/>
              </a:spcBef>
              <a:tabLst>
                <a:tab pos="537620" algn="l"/>
              </a:tabLst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179" indent="-222245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9035" indent="-22224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8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85E70-DCF4-4739-88FE-E9FA38063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B8D0A0-CEE5-4C1C-8768-BC64CDAD3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5CD376-AC63-46D3-8CD0-89B99A1D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F066C7-08BE-4A6F-AF7F-8A1BBF75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E8B392-84AA-43EF-B791-56E9FC30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4CDAC-A491-4EFE-86D9-4200605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EAF6E8-1B5F-4EF5-9C40-D9177177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03B5CE-681A-4F10-B928-2EEC4BC8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563315-A6E4-4F99-9D9B-95E66AAA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D3E65B-75DB-4FB5-B260-DB9BBDCD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28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82EA1-842E-4476-AAFC-E3C2E46C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509310-2B2E-40FF-80D7-5427EBCE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263D9B-D0FC-43DD-BCF0-082BB3D6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C98B5D-AB15-420D-8D4E-128DE8AD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B11169-A976-41AA-80B2-782D71CB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DEBC1-4299-4DCC-9A9B-5B94C2D2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008B84-0101-4945-8702-FA12174A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9854D5-54B5-4EA3-A575-C8F0A54D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9B9AFE-1957-403D-8EA8-B1FDC3F7E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9D9356-3094-4FEA-B094-B0498778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6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4F044-7671-46C8-B366-D8E14CC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72D1F8-2903-4E65-A176-C4C21EBF2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62BFBC-85B4-4C93-88E0-6295ACA8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841DEC-84A7-4AE5-92D0-996252E1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569952-E9AC-4478-8154-5334414B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154C6-CC1A-4A5F-B6B4-2480193B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4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DE99F-FA59-4871-95C9-4E4E679E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9FF01B-217C-49C7-9348-A66B93E77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FF257C-12BF-4805-BCB1-76B9D33B4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5E7BF2D-F508-4A3A-AD4F-AA026AEB1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9852AA-0075-49FD-94FD-F2050650F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04FD1A6-7B02-4F4D-AB69-EFEA8F31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C45997-F66D-469B-8880-1F7497CA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D49AC6D-09B6-4CFC-B4D9-3B91D476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9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D7490-88A9-4D77-A878-4B3002B7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EA607F-734A-44D5-A243-FB3423BB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435B3C-5231-456D-9E4E-B327BF24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D5B5A1F-85DE-46BD-A4ED-1A68E10D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260E6D7-7CB6-4D3E-94DE-05EE3298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73D414-1CF8-417E-A4D0-9A3623BD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EC78BE-5748-48E0-8C71-A5F96F75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53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819BF0-A819-4512-91AD-27C5D8D2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63CD5-D0CD-4D3A-A4DA-66A82FBA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639860-8D98-446B-8C5F-83B920312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285DFB-A594-4D11-992E-1B4A8EBD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E0DE8E-8B0E-4AA7-881D-F6886CCE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53500D-DD73-4002-B46C-85872F82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4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2D98B-2B46-4A2B-8126-4EAAA296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21C3BA3-0A2B-487E-85AB-9A76A5A6A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F708E6-AEAE-4607-AA40-ECB27E831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E4B243-8605-4DC9-A8C7-9D8BE9F4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7C980D-357A-4BE6-9E29-AF44C2CE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6F143D-3938-48A6-8601-72BBFEA4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F5BCC9-700B-4FAA-9ADC-B124FC67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7ECD702-D89F-45D2-BEBE-B71F46FA0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94278B-C189-40C5-95C4-ABB6C6E6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9182A7-8BC7-45BB-AA02-FC036683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B74DDD-5AB4-4432-80F7-3E07FF9C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4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472B897-585C-4546-8C41-D3630F649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AC9BA7-245E-46BA-A4BD-102C3D36F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97D8F9-1C6D-4BF9-AC31-793DB1FA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67EAA4-15A5-41AA-AF46-6853644E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2A699B-2DF7-477B-94EC-367AE921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7E3C54-3F97-4790-9D32-A36D96C8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749939-A070-4F2A-ABDB-90CF95B6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1039D-A260-4589-9D09-767549E1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F0D0EC-02CA-4277-8A51-4B1C77F6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6AF096-AABB-44C5-848E-F2C888E9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0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0120" y="249173"/>
            <a:ext cx="10962219" cy="4984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layout</a:t>
            </a:r>
          </a:p>
        </p:txBody>
      </p:sp>
      <p:sp>
        <p:nvSpPr>
          <p:cNvPr id="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68471" y="1530351"/>
            <a:ext cx="10703347" cy="4660900"/>
          </a:xfrm>
          <a:prstGeom prst="rect">
            <a:avLst/>
          </a:prstGeom>
        </p:spPr>
        <p:txBody>
          <a:bodyPr lIns="0" tIns="91440" bIns="91440" anchor="ctr" anchorCtr="0"/>
          <a:lstStyle>
            <a:lvl1pPr marL="224361" indent="-224361"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20" indent="-234945">
              <a:lnSpc>
                <a:spcPct val="90000"/>
              </a:lnSpc>
              <a:spcBef>
                <a:spcPts val="0"/>
              </a:spcBef>
              <a:tabLst>
                <a:tab pos="537620" algn="l"/>
              </a:tabLst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179" indent="-222245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9035" indent="-22224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38793" y="6560363"/>
            <a:ext cx="5927388" cy="214955"/>
          </a:xfrm>
        </p:spPr>
        <p:txBody>
          <a:bodyPr/>
          <a:lstStyle>
            <a:lvl1pPr marL="0" indent="0" algn="ctr">
              <a:buNone/>
              <a:defRPr sz="933" baseline="0"/>
            </a:lvl1pPr>
          </a:lstStyle>
          <a:p>
            <a:pPr lvl="0"/>
            <a:r>
              <a:rPr lang="en-US" dirty="0"/>
              <a:t>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6098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868471" y="1530351"/>
            <a:ext cx="10703347" cy="4660900"/>
          </a:xfrm>
          <a:prstGeom prst="rect">
            <a:avLst/>
          </a:prstGeom>
        </p:spPr>
        <p:txBody>
          <a:bodyPr lIns="0" tIns="91440" bIns="91440" anchor="ctr" anchorCtr="0"/>
          <a:lstStyle>
            <a:lvl1pPr marL="224361" indent="-224361">
              <a:spcBef>
                <a:spcPts val="24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7620" indent="-234945">
              <a:lnSpc>
                <a:spcPct val="90000"/>
              </a:lnSpc>
              <a:spcBef>
                <a:spcPts val="0"/>
              </a:spcBef>
              <a:tabLst>
                <a:tab pos="537620" algn="l"/>
              </a:tabLst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179" indent="-222245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79035" indent="-22224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lang="en-US" sz="2400" kern="1200" dirty="0" smtClean="0">
                <a:solidFill>
                  <a:srgbClr val="6464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78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Placeholder 9"/>
          <p:cNvSpPr>
            <a:spLocks noGrp="1"/>
          </p:cNvSpPr>
          <p:nvPr>
            <p:ph type="title"/>
          </p:nvPr>
        </p:nvSpPr>
        <p:spPr>
          <a:xfrm>
            <a:off x="609600" y="302685"/>
            <a:ext cx="10962219" cy="9065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TextBox 71"/>
          <p:cNvSpPr txBox="1"/>
          <p:nvPr userDrawn="1"/>
        </p:nvSpPr>
        <p:spPr>
          <a:xfrm>
            <a:off x="1867572" y="1563737"/>
            <a:ext cx="577626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0" dirty="0">
                <a:solidFill>
                  <a:schemeClr val="bg1"/>
                </a:solidFill>
              </a:rPr>
              <a:t>Working Well with Widows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"/>
          <a:stretch/>
        </p:blipFill>
        <p:spPr>
          <a:xfrm>
            <a:off x="-33208" y="3078015"/>
            <a:ext cx="12225207" cy="3782389"/>
          </a:xfrm>
          <a:prstGeom prst="rect">
            <a:avLst/>
          </a:prstGeom>
        </p:spPr>
      </p:pic>
      <p:sp>
        <p:nvSpPr>
          <p:cNvPr id="69" name="Rectangle 68"/>
          <p:cNvSpPr/>
          <p:nvPr userDrawn="1"/>
        </p:nvSpPr>
        <p:spPr>
          <a:xfrm>
            <a:off x="1723512" y="2292966"/>
            <a:ext cx="10468488" cy="786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156629" algn="l"/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Practical Tips to Serve These Women</a:t>
            </a:r>
          </a:p>
        </p:txBody>
      </p:sp>
      <p:sp>
        <p:nvSpPr>
          <p:cNvPr id="70" name="Rectangle 69"/>
          <p:cNvSpPr/>
          <p:nvPr userDrawn="1"/>
        </p:nvSpPr>
        <p:spPr>
          <a:xfrm>
            <a:off x="-14232" y="2292966"/>
            <a:ext cx="1723511" cy="7865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1" name="Straight Connector 70"/>
          <p:cNvCxnSpPr/>
          <p:nvPr userDrawn="1"/>
        </p:nvCxnSpPr>
        <p:spPr>
          <a:xfrm flipV="1">
            <a:off x="1723511" y="1251299"/>
            <a:ext cx="0" cy="182224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33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0863" y="248760"/>
            <a:ext cx="10962219" cy="498475"/>
          </a:xfrm>
        </p:spPr>
        <p:txBody>
          <a:bodyPr>
            <a:noAutofit/>
          </a:bodyPr>
          <a:lstStyle>
            <a:lvl1pPr>
              <a:defRPr sz="2667" baseline="0"/>
            </a:lvl1pPr>
          </a:lstStyle>
          <a:p>
            <a:r>
              <a:rPr lang="en-US" dirty="0"/>
              <a:t>Custom layout option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138793" y="6560363"/>
            <a:ext cx="5927388" cy="214955"/>
          </a:xfrm>
        </p:spPr>
        <p:txBody>
          <a:bodyPr/>
          <a:lstStyle>
            <a:lvl1pPr marL="0" indent="0" algn="ctr">
              <a:buNone/>
              <a:defRPr sz="933" baseline="0"/>
            </a:lvl1pPr>
          </a:lstStyle>
          <a:p>
            <a:pPr lvl="0"/>
            <a:r>
              <a:rPr lang="en-US" dirty="0"/>
              <a:t>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56985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07D73-8515-49E0-B9F5-D7CC2014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82D8C1-88AD-45EB-A6AC-C6E3459C9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FC8DE9-D8BE-4F5D-B9E3-EF3A53C7B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CA913A-1A5E-4FF4-9049-5B2898FCF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0F4D57-2AD8-48D5-9DFC-8221B5E3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7BCF95-D9C8-4C2F-B7A0-4530374E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56ED5-51F7-45F0-B2B0-0815B8CE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081DDE-531C-4697-B309-00D0E6C0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F7FDEF-E19B-44DE-ABC1-90332C1A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38F232-8933-41B3-9A0A-CE09E7E1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9C2185-4282-4F18-8499-525136230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454844-7DE8-4F8B-A921-32B2E2AB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E0A152-DE19-4339-AEE3-4156BE2E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5F10F2-3A5A-412E-A2BD-F01D278D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1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AA366-F00B-4EFF-B59C-EDD61017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33A814E-001A-495D-AF48-B238F96A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F71638-6B85-44B8-87A6-9523EDAD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3CDFB8-7E39-4483-B465-DB8DD1BE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DB0BF16-10D5-4AA1-95C2-480BB05B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AAF205-8CB9-42B4-B8F7-46C905D4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F263FD-8190-4D95-A133-FFCFB891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DF7CB-FC8B-4A09-AF0A-729B9EFCD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2FE8F5-1534-4E89-A1BF-B71E8F6B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69A7DB-D5F4-42A0-A32D-D361FDB09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4B76F4-4788-44C5-8E2F-BF4150D5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1D9B75-6DA2-4A19-AD63-D0001A4F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CAC202-2B21-4E99-B913-319739C3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070431-A930-4E51-B7B1-7B528AB8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253997-7B36-4D40-AB78-82885BBF6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6CF16D5-EA37-4334-A9A6-1A171FFC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865FF9-3EE2-4CBB-B0F2-15F219CD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A45B1F-6A09-43EC-B91B-3AC29D5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2B42CE-9689-4844-8EFD-6935D1D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3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B7B691-693F-4CAE-BE45-F626FD0F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0BA664-9BE3-4E57-8505-3E27BA72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672619-0BC3-44F6-A74B-9FFE0CBA3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4CC4-4305-4B96-88A7-30683145BAD0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366D4D-DDE4-4A38-93E2-EB92CCB54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EB3AF6-9716-4AFC-9948-41414C2C5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D458-1832-4020-A527-CB8E20E9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7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08117"/>
            <a:ext cx="12192000" cy="655483"/>
            <a:chOff x="0" y="467032"/>
            <a:chExt cx="9144000" cy="58993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89294" y="467032"/>
              <a:ext cx="8654706" cy="5899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467032"/>
              <a:ext cx="489294" cy="589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50863" y="257111"/>
            <a:ext cx="10962219" cy="4984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900" y="1530351"/>
            <a:ext cx="10720917" cy="4660900"/>
          </a:xfrm>
          <a:prstGeom prst="rect">
            <a:avLst/>
          </a:prstGeom>
        </p:spPr>
        <p:txBody>
          <a:bodyPr vert="horz" lIns="0" tIns="91440" rIns="91440" bIns="91440" rtlCol="0" anchor="ctr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2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667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4361" indent="-224361" algn="l" defTabSz="1219170" rtl="0" eaLnBrk="1" latinLnBrk="0" hangingPunct="1">
        <a:lnSpc>
          <a:spcPct val="90000"/>
        </a:lnSpc>
        <a:spcBef>
          <a:spcPts val="2400"/>
        </a:spcBef>
        <a:buClr>
          <a:srgbClr val="00A9E0"/>
        </a:buClr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7620" indent="-234945" algn="l" defTabSz="121917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Arial" panose="020B0604020202020204" pitchFamily="34" charset="0"/>
        <a:buChar char="–"/>
        <a:tabLst>
          <a:tab pos="459306" algn="l"/>
        </a:tabLst>
        <a:defRPr sz="2133" b="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38179" indent="-222245" algn="l" defTabSz="121917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Courier New" panose="02070309020205020404" pitchFamily="49" charset="0"/>
        <a:buChar char="o"/>
        <a:tabLst>
          <a:tab pos="916494" algn="l"/>
        </a:tabLst>
        <a:defRPr sz="1867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79035" indent="-222245" algn="l" defTabSz="121917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Arial" panose="020B0604020202020204" pitchFamily="34" charset="0"/>
        <a:buChar char="»"/>
        <a:tabLst>
          <a:tab pos="1979035" algn="l"/>
        </a:tabLst>
        <a:defRPr sz="2133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60025" indent="-224361" algn="l" defTabSz="1219170" rtl="0" eaLnBrk="1" latinLnBrk="0" hangingPunct="1">
        <a:lnSpc>
          <a:spcPct val="90000"/>
        </a:lnSpc>
        <a:spcBef>
          <a:spcPts val="0"/>
        </a:spcBef>
        <a:buClr>
          <a:srgbClr val="00A9E0"/>
        </a:buClr>
        <a:buSzPct val="80000"/>
        <a:buFont typeface="Courier New" panose="02070309020205020404" pitchFamily="49" charset="0"/>
        <a:buChar char="o"/>
        <a:defRPr sz="1867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CBFA1FA-1BE0-42AF-804D-310836FF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93D28B-D12A-4783-B5C5-855487CB4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80D4BF-EEB3-41E1-9AEF-425503AD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E54-A321-40CF-9D72-A5B4B3A4DD6A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3446E6-FF6A-4F98-9CE0-9D29F9FF3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E217EF-C43A-4680-BD63-81E519001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3834-AAF5-4A5F-8F2A-BB5F6F74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4.wdp"/><Relationship Id="rId5" Type="http://schemas.openxmlformats.org/officeDocument/2006/relationships/image" Target="../media/image55.jpe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5.wdp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47" y="5188083"/>
            <a:ext cx="547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bg1"/>
                </a:solidFill>
              </a:rPr>
              <a:t>Kathleen M. Rehl</a:t>
            </a:r>
            <a:r>
              <a:rPr lang="en-US" sz="2400" dirty="0">
                <a:solidFill>
                  <a:schemeClr val="bg1"/>
                </a:solidFill>
              </a:rPr>
              <a:t>, Ph.D., CFP</a:t>
            </a:r>
            <a:r>
              <a:rPr lang="en-US" sz="2400" baseline="30000" dirty="0">
                <a:solidFill>
                  <a:schemeClr val="bg1"/>
                </a:solidFill>
              </a:rPr>
              <a:t>®</a:t>
            </a:r>
            <a:r>
              <a:rPr lang="en-US" sz="2400" dirty="0">
                <a:solidFill>
                  <a:schemeClr val="bg1"/>
                </a:solidFill>
              </a:rPr>
              <a:t>, CeFT</a:t>
            </a:r>
            <a:r>
              <a:rPr lang="en-US" sz="2400" baseline="30000" dirty="0">
                <a:solidFill>
                  <a:schemeClr val="bg1"/>
                </a:solidFill>
              </a:rPr>
              <a:t>®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Emeritus</a:t>
            </a:r>
            <a:endParaRPr lang="en-US" sz="2133" baseline="30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2757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33" dirty="0" err="1">
                <a:solidFill>
                  <a:schemeClr val="bg1"/>
                </a:solidFill>
              </a:rPr>
              <a:t>Forl</a:t>
            </a:r>
            <a:r>
              <a:rPr lang="en-US" sz="933" dirty="0">
                <a:solidFill>
                  <a:schemeClr val="bg1"/>
                </a:solidFill>
              </a:rPr>
              <a:t>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3584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074570\Desktop\GettyImages-103952127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57459"/>
            <a:ext cx="12192000" cy="60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844809" y="2879119"/>
            <a:ext cx="5347191" cy="2062103"/>
            <a:chOff x="5133607" y="2159339"/>
            <a:chExt cx="4010393" cy="1546577"/>
          </a:xfrm>
        </p:grpSpPr>
        <p:sp>
          <p:nvSpPr>
            <p:cNvPr id="2" name="TextBox 1"/>
            <p:cNvSpPr txBox="1"/>
            <p:nvPr/>
          </p:nvSpPr>
          <p:spPr>
            <a:xfrm>
              <a:off x="5133607" y="2159339"/>
              <a:ext cx="3471143" cy="1546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400" b="1" dirty="0">
                  <a:solidFill>
                    <a:schemeClr val="bg1"/>
                  </a:solidFill>
                </a:rPr>
                <a:t>70</a:t>
              </a:r>
              <a:r>
                <a:rPr lang="en-US" sz="4800" dirty="0">
                  <a:solidFill>
                    <a:schemeClr val="bg1"/>
                  </a:solidFill>
                </a:rPr>
                <a:t>% </a:t>
              </a:r>
              <a:endParaRPr lang="en-US" sz="5867" dirty="0">
                <a:solidFill>
                  <a:schemeClr val="bg1"/>
                </a:solidFill>
              </a:endParaRPr>
            </a:p>
            <a:p>
              <a:r>
                <a:rPr lang="en-US" sz="3200" dirty="0">
                  <a:solidFill>
                    <a:schemeClr val="bg1"/>
                  </a:solidFill>
                </a:rPr>
                <a:t>of wives will be widowed</a:t>
              </a:r>
            </a:p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164853" y="3496826"/>
              <a:ext cx="3979147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936638" y="2018573"/>
            <a:ext cx="4367303" cy="647735"/>
            <a:chOff x="5202478" y="1513929"/>
            <a:chExt cx="3275477" cy="485801"/>
          </a:xfrm>
          <a:solidFill>
            <a:schemeClr val="bg2"/>
          </a:solidFill>
        </p:grpSpPr>
        <p:grpSp>
          <p:nvGrpSpPr>
            <p:cNvPr id="3" name="Group 2"/>
            <p:cNvGrpSpPr/>
            <p:nvPr/>
          </p:nvGrpSpPr>
          <p:grpSpPr>
            <a:xfrm>
              <a:off x="520247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8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39500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13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876522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16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213544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19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550566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2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88758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5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224610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8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561633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1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898655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23567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7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936638" y="2018573"/>
            <a:ext cx="4367303" cy="647735"/>
            <a:chOff x="5202478" y="1513929"/>
            <a:chExt cx="3275477" cy="485801"/>
          </a:xfrm>
        </p:grpSpPr>
        <p:grpSp>
          <p:nvGrpSpPr>
            <p:cNvPr id="40" name="Group 39"/>
            <p:cNvGrpSpPr/>
            <p:nvPr/>
          </p:nvGrpSpPr>
          <p:grpSpPr>
            <a:xfrm>
              <a:off x="5202478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539500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76522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64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13544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62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550566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60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887588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58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224610" y="1513929"/>
              <a:ext cx="242277" cy="485801"/>
              <a:chOff x="6262394" y="2574631"/>
              <a:chExt cx="319144" cy="639930"/>
            </a:xfrm>
            <a:solidFill>
              <a:schemeClr val="accent4"/>
            </a:solidFill>
          </p:grpSpPr>
          <p:sp>
            <p:nvSpPr>
              <p:cNvPr id="56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561633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4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898655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2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8235678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0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2865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51" y="2013343"/>
            <a:ext cx="6075172" cy="34203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44811" y="2879119"/>
            <a:ext cx="5347189" cy="2585323"/>
            <a:chOff x="5133608" y="2159339"/>
            <a:chExt cx="4010392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5133608" y="2159339"/>
              <a:ext cx="3588362" cy="1915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solidFill>
                    <a:schemeClr val="tx2"/>
                  </a:solidFill>
                </a:rPr>
                <a:t>70</a:t>
              </a:r>
              <a:r>
                <a:rPr lang="en-US" sz="4800" dirty="0">
                  <a:solidFill>
                    <a:schemeClr val="tx2"/>
                  </a:solidFill>
                </a:rPr>
                <a:t>% </a:t>
              </a:r>
              <a:endParaRPr lang="en-US" sz="5867" dirty="0">
                <a:solidFill>
                  <a:schemeClr val="tx2"/>
                </a:solidFill>
              </a:endParaRPr>
            </a:p>
            <a:p>
              <a:r>
                <a:rPr lang="en-US" sz="3200" dirty="0">
                  <a:solidFill>
                    <a:schemeClr val="tx2"/>
                  </a:solidFill>
                </a:rPr>
                <a:t>of widows fire </a:t>
              </a:r>
              <a:br>
                <a:rPr lang="en-US" sz="3200" dirty="0">
                  <a:solidFill>
                    <a:schemeClr val="tx2"/>
                  </a:solidFill>
                </a:rPr>
              </a:br>
              <a:r>
                <a:rPr lang="en-US" sz="3200" dirty="0">
                  <a:solidFill>
                    <a:schemeClr val="tx2"/>
                  </a:solidFill>
                </a:rPr>
                <a:t>the</a:t>
              </a:r>
              <a:r>
                <a:rPr lang="en-US" sz="3200" dirty="0">
                  <a:latin typeface="Arial Narrow" pitchFamily="34" charset="0"/>
                </a:rPr>
                <a:t> </a:t>
              </a:r>
              <a:r>
                <a:rPr lang="en-US" sz="3200" dirty="0">
                  <a:solidFill>
                    <a:schemeClr val="tx2"/>
                  </a:solidFill>
                </a:rPr>
                <a:t>couple’s advisor    after their spouse dies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230368" y="4098331"/>
              <a:ext cx="391363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936638" y="2018573"/>
            <a:ext cx="4367303" cy="647735"/>
            <a:chOff x="5202478" y="1513929"/>
            <a:chExt cx="3275477" cy="485801"/>
          </a:xfrm>
          <a:solidFill>
            <a:schemeClr val="bg2"/>
          </a:solidFill>
        </p:grpSpPr>
        <p:grpSp>
          <p:nvGrpSpPr>
            <p:cNvPr id="9" name="Group 8"/>
            <p:cNvGrpSpPr/>
            <p:nvPr/>
          </p:nvGrpSpPr>
          <p:grpSpPr>
            <a:xfrm>
              <a:off x="520247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7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39500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876522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213544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31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550566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9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758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7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224610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5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561633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898655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21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235678" y="1513929"/>
              <a:ext cx="242277" cy="485801"/>
              <a:chOff x="6262394" y="2574631"/>
              <a:chExt cx="319144" cy="639930"/>
            </a:xfrm>
            <a:grpFill/>
          </p:grpSpPr>
          <p:sp>
            <p:nvSpPr>
              <p:cNvPr id="19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6936638" y="2018573"/>
            <a:ext cx="4367303" cy="647735"/>
            <a:chOff x="5202478" y="1513929"/>
            <a:chExt cx="3275477" cy="485801"/>
          </a:xfrm>
        </p:grpSpPr>
        <p:grpSp>
          <p:nvGrpSpPr>
            <p:cNvPr id="41" name="Group 40"/>
            <p:cNvGrpSpPr/>
            <p:nvPr/>
          </p:nvGrpSpPr>
          <p:grpSpPr>
            <a:xfrm>
              <a:off x="5202478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69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539500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876522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213544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63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50566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887588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59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224610" y="1513929"/>
              <a:ext cx="242277" cy="485801"/>
              <a:chOff x="6262394" y="2574631"/>
              <a:chExt cx="319144" cy="639930"/>
            </a:xfrm>
            <a:solidFill>
              <a:schemeClr val="tx2"/>
            </a:solidFill>
          </p:grpSpPr>
          <p:sp>
            <p:nvSpPr>
              <p:cNvPr id="57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561633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898655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3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235678" y="1513929"/>
              <a:ext cx="242277" cy="485801"/>
              <a:chOff x="6262394" y="2574631"/>
              <a:chExt cx="319144" cy="639930"/>
            </a:xfrm>
            <a:solidFill>
              <a:schemeClr val="bg2"/>
            </a:solidFill>
          </p:grpSpPr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6262394" y="2704591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Oval 67"/>
              <p:cNvSpPr>
                <a:spLocks noChangeArrowheads="1"/>
              </p:cNvSpPr>
              <p:nvPr/>
            </p:nvSpPr>
            <p:spPr bwMode="auto">
              <a:xfrm>
                <a:off x="6364388" y="2574631"/>
                <a:ext cx="113510" cy="11351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7419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:\Adam\Presentation Resources\new assets\JPG\emotions_decision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53874"/>
            <a:ext cx="12192000" cy="598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0817" y="1030712"/>
            <a:ext cx="3182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400" dirty="0">
                <a:solidFill>
                  <a:schemeClr val="tx2"/>
                </a:solidFill>
              </a:rPr>
              <a:t>Why?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/>
                </a:solidFill>
              </a:rPr>
              <a:t>For Financial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25852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66"/>
            <a:ext cx="12192000" cy="60007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253813" y="2313968"/>
            <a:ext cx="39525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chemeClr val="accent6"/>
                </a:solidFill>
              </a:rPr>
              <a:t>70</a:t>
            </a:r>
            <a:r>
              <a:rPr lang="en-US" sz="4800" dirty="0">
                <a:solidFill>
                  <a:schemeClr val="accent6"/>
                </a:solidFill>
              </a:rPr>
              <a:t>% </a:t>
            </a:r>
            <a:endParaRPr lang="en-US" sz="5867" dirty="0">
              <a:solidFill>
                <a:schemeClr val="accent6"/>
              </a:solidFill>
            </a:endParaRPr>
          </a:p>
          <a:p>
            <a:r>
              <a:rPr lang="en-US" sz="3200" dirty="0">
                <a:solidFill>
                  <a:schemeClr val="accent6"/>
                </a:solidFill>
              </a:rPr>
              <a:t>of inherited trillions                  will go to women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253813" y="4515064"/>
            <a:ext cx="3938187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/>
                </a:solidFill>
              </a:rPr>
              <a:t>For Financial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6677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7737894" y="5547920"/>
            <a:ext cx="4454109" cy="131008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0712" indent="-74082"/>
            <a:r>
              <a:rPr lang="en-US" sz="1867" b="1" dirty="0">
                <a:solidFill>
                  <a:schemeClr val="accent6"/>
                </a:solidFill>
                <a:latin typeface="+mj-lt"/>
              </a:rPr>
              <a:t>“My husband’s death was the                                                          </a:t>
            </a:r>
            <a:r>
              <a:rPr lang="en-US" sz="667" b="1" dirty="0">
                <a:solidFill>
                  <a:schemeClr val="accent4"/>
                </a:solidFill>
                <a:latin typeface="+mj-lt"/>
              </a:rPr>
              <a:t>_</a:t>
            </a:r>
            <a:r>
              <a:rPr lang="en-US" sz="1867" b="1" dirty="0">
                <a:solidFill>
                  <a:schemeClr val="accent6"/>
                </a:solidFill>
                <a:latin typeface="+mj-lt"/>
              </a:rPr>
              <a:t>most traumatic event in my life.”                                                                        </a:t>
            </a:r>
          </a:p>
          <a:p>
            <a:pPr>
              <a:spcBef>
                <a:spcPts val="800"/>
              </a:spcBef>
            </a:pPr>
            <a:r>
              <a:rPr lang="en-US" sz="1867" b="1" dirty="0">
                <a:solidFill>
                  <a:schemeClr val="accent6"/>
                </a:solidFill>
                <a:latin typeface="+mj-lt"/>
              </a:rPr>
              <a:t>                                                 </a:t>
            </a:r>
            <a:r>
              <a:rPr lang="en-US" sz="1867" dirty="0">
                <a:solidFill>
                  <a:schemeClr val="accent6"/>
                </a:solidFill>
                <a:latin typeface="+mj-lt"/>
              </a:rPr>
              <a:t> -Claire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940392" y="1114371"/>
            <a:ext cx="1078803" cy="45516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+mj-lt"/>
              </a:rPr>
              <a:t>Numb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914061" y="2222660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chemeClr val="accent6"/>
                </a:solidFill>
                <a:latin typeface="+mj-lt"/>
              </a:rPr>
              <a:t>LOST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19201" y="2934779"/>
            <a:ext cx="2521187" cy="45516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bg1"/>
                </a:solidFill>
                <a:latin typeface="+mj-lt"/>
              </a:rPr>
              <a:t>Emotionally drained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87637" y="4240111"/>
            <a:ext cx="2119536" cy="4551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accent6"/>
                </a:solidFill>
              </a:rPr>
              <a:t>abandoned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07301" y="3739180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accent6"/>
                </a:solidFill>
                <a:latin typeface="Arial Narrow" panose="020B0606020202030204" pitchFamily="34" charset="0"/>
              </a:rPr>
              <a:t>Paralyzed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534656" y="1780959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Arial Black" panose="020B0A04020102020204" pitchFamily="34" charset="0"/>
              </a:rPr>
              <a:t>lonely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29062" y="4514029"/>
            <a:ext cx="1394045" cy="45516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Fragile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073" y="1971000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6"/>
                </a:solidFill>
                <a:latin typeface="+mj-lt"/>
              </a:rPr>
              <a:t>Angry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847629" y="3491754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spc="400" dirty="0">
                <a:solidFill>
                  <a:schemeClr val="accent6"/>
                </a:solidFill>
                <a:latin typeface="+mj-lt"/>
              </a:rPr>
              <a:t>weak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744657" y="5683649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>
                <a:solidFill>
                  <a:schemeClr val="accent6"/>
                </a:solidFill>
                <a:latin typeface="+mj-lt"/>
              </a:rPr>
              <a:t>Aimless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740388" y="3170537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i="1" dirty="0">
                <a:solidFill>
                  <a:schemeClr val="accent6"/>
                </a:solidFill>
                <a:latin typeface="+mj-lt"/>
              </a:rPr>
              <a:t>Forgetful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029049" y="1114371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spc="400" dirty="0">
                <a:solidFill>
                  <a:schemeClr val="accent6"/>
                </a:solidFill>
                <a:latin typeface="+mj-lt"/>
              </a:rPr>
              <a:t>Helpless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420321" y="1402816"/>
            <a:ext cx="1672400" cy="45516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i="1" dirty="0">
                <a:solidFill>
                  <a:schemeClr val="bg1"/>
                </a:solidFill>
                <a:latin typeface="+mj-lt"/>
              </a:rPr>
              <a:t>Frightened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467726" y="1436085"/>
            <a:ext cx="2328853" cy="420624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bg1"/>
                </a:solidFill>
                <a:latin typeface="+mj-lt"/>
              </a:rPr>
              <a:t>overwhelmed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072313" y="3052648"/>
            <a:ext cx="3529403" cy="45516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800" dirty="0">
                <a:solidFill>
                  <a:schemeClr val="bg1"/>
                </a:solidFill>
                <a:latin typeface="Arial Narrow" panose="020B0606020202030204" pitchFamily="34" charset="0"/>
              </a:rPr>
              <a:t>DISCONNECTED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613245" y="3979119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>
                <a:solidFill>
                  <a:schemeClr val="accent6"/>
                </a:solidFill>
                <a:latin typeface="Arial Narrow" panose="020B0606020202030204" pitchFamily="34" charset="0"/>
              </a:rPr>
              <a:t>Vulnerable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40388" y="4540885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chemeClr val="accent6"/>
                </a:solidFill>
                <a:latin typeface="+mj-lt"/>
              </a:rPr>
              <a:t>relieved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369485" y="2399313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accent6"/>
                </a:solidFill>
                <a:latin typeface="+mj-lt"/>
              </a:rPr>
              <a:t>Pained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728104" y="2366428"/>
            <a:ext cx="2205944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accent6"/>
                </a:solidFill>
                <a:latin typeface="+mj-lt"/>
              </a:rPr>
              <a:t>Guilty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378615" y="5320335"/>
            <a:ext cx="3281160" cy="455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i="1" kern="3600" spc="800" dirty="0">
                <a:solidFill>
                  <a:schemeClr val="accent6"/>
                </a:solidFill>
                <a:latin typeface="+mj-lt"/>
              </a:rPr>
              <a:t>disoriented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1747" y="6562285"/>
            <a:ext cx="4073497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pic>
        <p:nvPicPr>
          <p:cNvPr id="1026" name="Picture 2" descr="Portrait Of Sad People With Emotions And Feelings. Sadness ...">
            <a:extLst>
              <a:ext uri="{FF2B5EF4-FFF2-40B4-BE49-F238E27FC236}">
                <a16:creationId xmlns="" xmlns:a16="http://schemas.microsoft.com/office/drawing/2014/main" id="{887799A5-E5ED-4130-A278-1EB37EBB2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60" y="3507816"/>
            <a:ext cx="3867695" cy="204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9" grpId="0" animBg="1"/>
      <p:bldP spid="50" grpId="0"/>
      <p:bldP spid="51" grpId="0" animBg="1"/>
      <p:bldP spid="52" grpId="0"/>
      <p:bldP spid="53" grpId="0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3249" y="1540217"/>
            <a:ext cx="10737081" cy="4596215"/>
            <a:chOff x="639158" y="1096508"/>
            <a:chExt cx="8052811" cy="3447161"/>
          </a:xfrm>
        </p:grpSpPr>
        <p:pic>
          <p:nvPicPr>
            <p:cNvPr id="2" name="Picture 1" descr="Depositphotos_10217508_m brain eras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58" y="1096508"/>
              <a:ext cx="3508561" cy="344716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76241" y="1096508"/>
              <a:ext cx="4315728" cy="344716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 anchorCtr="0">
              <a:noAutofit/>
            </a:bodyPr>
            <a:lstStyle/>
            <a:p>
              <a:pPr marL="304792" algn="ctr"/>
              <a:r>
                <a:rPr lang="en-US" sz="5333" dirty="0">
                  <a:solidFill>
                    <a:schemeClr val="bg1"/>
                  </a:solidFill>
                </a:rPr>
                <a:t>Stress </a:t>
              </a:r>
            </a:p>
            <a:p>
              <a:pPr marL="304792" algn="ctr"/>
              <a:r>
                <a:rPr lang="en-US" sz="5333" dirty="0">
                  <a:solidFill>
                    <a:schemeClr val="bg1"/>
                  </a:solidFill>
                </a:rPr>
                <a:t>and her brain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Financial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7586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95" y="1384966"/>
            <a:ext cx="4682592" cy="1951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56" y="2524715"/>
            <a:ext cx="3221075" cy="43332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543" y="1540217"/>
            <a:ext cx="5754304" cy="459621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304792" algn="ctr"/>
            <a:r>
              <a:rPr lang="en-US" sz="5333" dirty="0">
                <a:solidFill>
                  <a:schemeClr val="bg1"/>
                </a:solidFill>
              </a:rPr>
              <a:t>What she wants from you</a:t>
            </a:r>
          </a:p>
        </p:txBody>
      </p:sp>
    </p:spTree>
    <p:extLst>
      <p:ext uri="{BB962C8B-B14F-4D97-AF65-F5344CB8AC3E}">
        <p14:creationId xmlns:p14="http://schemas.microsoft.com/office/powerpoint/2010/main" val="13859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7353" y="1660332"/>
            <a:ext cx="3453687" cy="3688227"/>
            <a:chOff x="710514" y="1245249"/>
            <a:chExt cx="2590265" cy="2766170"/>
          </a:xfrm>
        </p:grpSpPr>
        <p:sp>
          <p:nvSpPr>
            <p:cNvPr id="31" name="Rectangle 30"/>
            <p:cNvSpPr/>
            <p:nvPr/>
          </p:nvSpPr>
          <p:spPr>
            <a:xfrm>
              <a:off x="710514" y="2215033"/>
              <a:ext cx="2499775" cy="1442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Highly vulnerable time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big irrevocable decisions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Focus on immediate needs, settle estate, cash flow and asset review, file for benefits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10514" y="1667874"/>
              <a:ext cx="2499775" cy="473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Financial Triage</a:t>
              </a:r>
              <a: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br>
                <a:rPr kumimoji="0" lang="en-US" sz="14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</a:b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Need to be heard and understood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0514" y="3734588"/>
              <a:ext cx="2499775" cy="276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Breathe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710514" y="1245249"/>
              <a:ext cx="2590265" cy="358126"/>
            </a:xfrm>
            <a:prstGeom prst="chevron">
              <a:avLst>
                <a:gd name="adj" fmla="val 2002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 GRIEF/Numb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404237" y="1149843"/>
            <a:ext cx="2099486" cy="37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Taking care of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7554" y="1660332"/>
            <a:ext cx="3453687" cy="3688227"/>
            <a:chOff x="3380665" y="1245249"/>
            <a:chExt cx="2590265" cy="2766170"/>
          </a:xfrm>
        </p:grpSpPr>
        <p:sp>
          <p:nvSpPr>
            <p:cNvPr id="36" name="Rectangle 35"/>
            <p:cNvSpPr/>
            <p:nvPr/>
          </p:nvSpPr>
          <p:spPr>
            <a:xfrm>
              <a:off x="3380665" y="2215033"/>
              <a:ext cx="2499775" cy="1442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</a:t>
              </a: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Financial Steps” done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Basic estate planning,  investments and taxes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Pre or post-retirement issues and house decisions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80665" y="1667874"/>
              <a:ext cx="2499775" cy="473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General Planning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/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Cognitive functions normalized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80665" y="3734588"/>
              <a:ext cx="2499775" cy="276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Balance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3380665" y="1245249"/>
              <a:ext cx="2590265" cy="358126"/>
            </a:xfrm>
            <a:prstGeom prst="chevron">
              <a:avLst>
                <a:gd name="adj" fmla="val 2002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2. GROWTH/Journey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598593" y="1149843"/>
            <a:ext cx="2678169" cy="37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Taking care of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business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05188" y="5337119"/>
            <a:ext cx="7486227" cy="337373"/>
            <a:chOff x="1803891" y="4002839"/>
            <a:chExt cx="5614670" cy="253030"/>
          </a:xfrm>
        </p:grpSpPr>
        <p:sp>
          <p:nvSpPr>
            <p:cNvPr id="27" name="Down Arrow 26"/>
            <p:cNvSpPr/>
            <p:nvPr/>
          </p:nvSpPr>
          <p:spPr>
            <a:xfrm>
              <a:off x="1803891" y="4011419"/>
              <a:ext cx="305402" cy="244450"/>
            </a:xfrm>
            <a:prstGeom prst="downArrow">
              <a:avLst>
                <a:gd name="adj1" fmla="val 50000"/>
                <a:gd name="adj2" fmla="val 613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477852" y="4011419"/>
              <a:ext cx="305402" cy="244450"/>
            </a:xfrm>
            <a:prstGeom prst="downArrow">
              <a:avLst>
                <a:gd name="adj1" fmla="val 50000"/>
                <a:gd name="adj2" fmla="val 6130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113159" y="4002839"/>
              <a:ext cx="305402" cy="244450"/>
            </a:xfrm>
            <a:prstGeom prst="downArrow">
              <a:avLst>
                <a:gd name="adj1" fmla="val 50000"/>
                <a:gd name="adj2" fmla="val 613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333635" y="1149843"/>
            <a:ext cx="2327945" cy="373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Taking care of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04888" y="1660332"/>
            <a:ext cx="3453687" cy="3688227"/>
            <a:chOff x="6050815" y="1252448"/>
            <a:chExt cx="2590265" cy="2766170"/>
          </a:xfrm>
        </p:grpSpPr>
        <p:sp>
          <p:nvSpPr>
            <p:cNvPr id="44" name="Rectangle 43"/>
            <p:cNvSpPr/>
            <p:nvPr/>
          </p:nvSpPr>
          <p:spPr>
            <a:xfrm>
              <a:off x="6050815" y="2222232"/>
              <a:ext cx="2499775" cy="1442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Repurposing; independence 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Advanced estate and             charitable planning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Special family issues</a:t>
              </a:r>
            </a:p>
            <a:p>
              <a:pPr marL="158747" marR="0" lvl="0" indent="-158747" algn="l" defTabSz="914400" rtl="0" eaLnBrk="1" fontAlgn="auto" latinLnBrk="0" hangingPunct="1">
                <a:lnSpc>
                  <a:spcPct val="8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4546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Sharing letters, stories, values                         &amp; aspirations for future generations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50815" y="1675073"/>
              <a:ext cx="2499775" cy="4734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Advanced Planning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/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New life evolves</a:t>
              </a: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50815" y="3741787"/>
              <a:ext cx="2499775" cy="276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Fulfillment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6050815" y="1252448"/>
              <a:ext cx="2590265" cy="358126"/>
            </a:xfrm>
            <a:prstGeom prst="chevron">
              <a:avLst>
                <a:gd name="adj" fmla="val 2002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67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3. GRACE/Transformation</a:t>
              </a:r>
            </a:p>
          </p:txBody>
        </p:sp>
        <p:pic>
          <p:nvPicPr>
            <p:cNvPr id="48" name="Picture 47" descr="Legacy Lifeprint - transparent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90010" y="2974096"/>
              <a:ext cx="823309" cy="284946"/>
            </a:xfrm>
            <a:prstGeom prst="rect">
              <a:avLst/>
            </a:prstGeom>
          </p:spPr>
        </p:pic>
        <p:pic>
          <p:nvPicPr>
            <p:cNvPr id="49" name="Picture 48" descr="Redesign your lif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6422" y="2405194"/>
              <a:ext cx="771257" cy="382070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2" name="Rectangle 51"/>
          <p:cNvSpPr/>
          <p:nvPr/>
        </p:nvSpPr>
        <p:spPr>
          <a:xfrm>
            <a:off x="947352" y="5755882"/>
            <a:ext cx="10453435" cy="361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Feel Financially Secure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60120" y="249173"/>
            <a:ext cx="10962219" cy="49847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3 Stages of Widowhood</a:t>
            </a:r>
            <a:r>
              <a:rPr lang="en-US" sz="1600" b="1" baseline="100000" dirty="0"/>
              <a:t>©</a:t>
            </a:r>
            <a:endParaRPr lang="en-US" sz="4267" b="1" baseline="1000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7932A5E7-2604-4E7E-BEA4-CE46828452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63" y="82212"/>
            <a:ext cx="1652137" cy="84340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A8FE37B-80DF-414D-A627-335EE1FA0290}"/>
              </a:ext>
            </a:extLst>
          </p:cNvPr>
          <p:cNvSpPr txBox="1"/>
          <p:nvPr/>
        </p:nvSpPr>
        <p:spPr>
          <a:xfrm>
            <a:off x="896562" y="6237240"/>
            <a:ext cx="1096221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Kathleen M. Rehl, Ph.D., CFP®, CeFT®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Emeritus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author of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Forward on Your Own: A Financial Guidebook for Widows</a:t>
            </a:r>
          </a:p>
        </p:txBody>
      </p:sp>
      <p:pic>
        <p:nvPicPr>
          <p:cNvPr id="10" name="Picture 9" descr="Text, map&#10;&#10;Description automatically generated">
            <a:extLst>
              <a:ext uri="{FF2B5EF4-FFF2-40B4-BE49-F238E27FC236}">
                <a16:creationId xmlns="" xmlns:a16="http://schemas.microsoft.com/office/drawing/2014/main" id="{97AC1C74-1C38-449C-9566-6C0A2B973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6"/>
          <a:stretch/>
        </p:blipFill>
        <p:spPr>
          <a:xfrm rot="20504254">
            <a:off x="3197434" y="4441639"/>
            <a:ext cx="1459749" cy="15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0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sosceles Triangle 101"/>
          <p:cNvSpPr/>
          <p:nvPr/>
        </p:nvSpPr>
        <p:spPr>
          <a:xfrm rot="2009551">
            <a:off x="4744230" y="4668988"/>
            <a:ext cx="3137180" cy="2715257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537969"/>
              <a:gd name="connsiteY0" fmla="*/ 2941879 h 2941879"/>
              <a:gd name="connsiteX1" fmla="*/ 554337 w 1537969"/>
              <a:gd name="connsiteY1" fmla="*/ 0 h 2941879"/>
              <a:gd name="connsiteX2" fmla="*/ 1537969 w 1537969"/>
              <a:gd name="connsiteY2" fmla="*/ 1907703 h 2941879"/>
              <a:gd name="connsiteX3" fmla="*/ 0 w 1537969"/>
              <a:gd name="connsiteY3" fmla="*/ 2941879 h 2941879"/>
              <a:gd name="connsiteX0" fmla="*/ 782762 w 2320731"/>
              <a:gd name="connsiteY0" fmla="*/ 1986058 h 1986058"/>
              <a:gd name="connsiteX1" fmla="*/ 0 w 2320731"/>
              <a:gd name="connsiteY1" fmla="*/ 0 h 1986058"/>
              <a:gd name="connsiteX2" fmla="*/ 2320731 w 2320731"/>
              <a:gd name="connsiteY2" fmla="*/ 951882 h 1986058"/>
              <a:gd name="connsiteX3" fmla="*/ 782762 w 2320731"/>
              <a:gd name="connsiteY3" fmla="*/ 1986058 h 1986058"/>
              <a:gd name="connsiteX0" fmla="*/ 761580 w 2320731"/>
              <a:gd name="connsiteY0" fmla="*/ 2000074 h 2000074"/>
              <a:gd name="connsiteX1" fmla="*/ 0 w 2320731"/>
              <a:gd name="connsiteY1" fmla="*/ 0 h 2000074"/>
              <a:gd name="connsiteX2" fmla="*/ 2320731 w 2320731"/>
              <a:gd name="connsiteY2" fmla="*/ 951882 h 2000074"/>
              <a:gd name="connsiteX3" fmla="*/ 761580 w 2320731"/>
              <a:gd name="connsiteY3" fmla="*/ 2000074 h 2000074"/>
              <a:gd name="connsiteX0" fmla="*/ 761580 w 2365274"/>
              <a:gd name="connsiteY0" fmla="*/ 2000074 h 2000074"/>
              <a:gd name="connsiteX1" fmla="*/ 0 w 2365274"/>
              <a:gd name="connsiteY1" fmla="*/ 0 h 2000074"/>
              <a:gd name="connsiteX2" fmla="*/ 2365274 w 2365274"/>
              <a:gd name="connsiteY2" fmla="*/ 973169 h 2000074"/>
              <a:gd name="connsiteX3" fmla="*/ 761580 w 2365274"/>
              <a:gd name="connsiteY3" fmla="*/ 2000074 h 2000074"/>
              <a:gd name="connsiteX0" fmla="*/ 731053 w 2334747"/>
              <a:gd name="connsiteY0" fmla="*/ 1999969 h 1999969"/>
              <a:gd name="connsiteX1" fmla="*/ 0 w 2334747"/>
              <a:gd name="connsiteY1" fmla="*/ 0 h 1999969"/>
              <a:gd name="connsiteX2" fmla="*/ 2334747 w 2334747"/>
              <a:gd name="connsiteY2" fmla="*/ 973064 h 1999969"/>
              <a:gd name="connsiteX3" fmla="*/ 731053 w 2334747"/>
              <a:gd name="connsiteY3" fmla="*/ 1999969 h 1999969"/>
              <a:gd name="connsiteX0" fmla="*/ 716031 w 2334747"/>
              <a:gd name="connsiteY0" fmla="*/ 2003077 h 2003077"/>
              <a:gd name="connsiteX1" fmla="*/ 0 w 2334747"/>
              <a:gd name="connsiteY1" fmla="*/ 0 h 2003077"/>
              <a:gd name="connsiteX2" fmla="*/ 2334747 w 2334747"/>
              <a:gd name="connsiteY2" fmla="*/ 973064 h 2003077"/>
              <a:gd name="connsiteX3" fmla="*/ 716031 w 2334747"/>
              <a:gd name="connsiteY3" fmla="*/ 2003077 h 2003077"/>
              <a:gd name="connsiteX0" fmla="*/ 716031 w 2225894"/>
              <a:gd name="connsiteY0" fmla="*/ 2003077 h 2003077"/>
              <a:gd name="connsiteX1" fmla="*/ 0 w 2225894"/>
              <a:gd name="connsiteY1" fmla="*/ 0 h 2003077"/>
              <a:gd name="connsiteX2" fmla="*/ 2225894 w 2225894"/>
              <a:gd name="connsiteY2" fmla="*/ 922125 h 2003077"/>
              <a:gd name="connsiteX3" fmla="*/ 716031 w 2225894"/>
              <a:gd name="connsiteY3" fmla="*/ 2003077 h 2003077"/>
              <a:gd name="connsiteX0" fmla="*/ 716031 w 2286947"/>
              <a:gd name="connsiteY0" fmla="*/ 2003077 h 2003077"/>
              <a:gd name="connsiteX1" fmla="*/ 0 w 2286947"/>
              <a:gd name="connsiteY1" fmla="*/ 0 h 2003077"/>
              <a:gd name="connsiteX2" fmla="*/ 2286947 w 2286947"/>
              <a:gd name="connsiteY2" fmla="*/ 946974 h 2003077"/>
              <a:gd name="connsiteX3" fmla="*/ 2225894 w 2286947"/>
              <a:gd name="connsiteY3" fmla="*/ 922125 h 2003077"/>
              <a:gd name="connsiteX4" fmla="*/ 716031 w 2286947"/>
              <a:gd name="connsiteY4" fmla="*/ 2003077 h 2003077"/>
              <a:gd name="connsiteX0" fmla="*/ 716031 w 2286947"/>
              <a:gd name="connsiteY0" fmla="*/ 2003077 h 2003077"/>
              <a:gd name="connsiteX1" fmla="*/ 0 w 2286947"/>
              <a:gd name="connsiteY1" fmla="*/ 0 h 2003077"/>
              <a:gd name="connsiteX2" fmla="*/ 2286947 w 2286947"/>
              <a:gd name="connsiteY2" fmla="*/ 946974 h 2003077"/>
              <a:gd name="connsiteX3" fmla="*/ 2259744 w 2286947"/>
              <a:gd name="connsiteY3" fmla="*/ 957794 h 2003077"/>
              <a:gd name="connsiteX4" fmla="*/ 716031 w 2286947"/>
              <a:gd name="connsiteY4" fmla="*/ 2003077 h 2003077"/>
              <a:gd name="connsiteX0" fmla="*/ 716031 w 2259744"/>
              <a:gd name="connsiteY0" fmla="*/ 2003077 h 2003077"/>
              <a:gd name="connsiteX1" fmla="*/ 0 w 2259744"/>
              <a:gd name="connsiteY1" fmla="*/ 0 h 2003077"/>
              <a:gd name="connsiteX2" fmla="*/ 2259744 w 2259744"/>
              <a:gd name="connsiteY2" fmla="*/ 957794 h 2003077"/>
              <a:gd name="connsiteX3" fmla="*/ 716031 w 2259744"/>
              <a:gd name="connsiteY3" fmla="*/ 2003077 h 2003077"/>
              <a:gd name="connsiteX0" fmla="*/ 716031 w 2292896"/>
              <a:gd name="connsiteY0" fmla="*/ 2003077 h 2003077"/>
              <a:gd name="connsiteX1" fmla="*/ 0 w 2292896"/>
              <a:gd name="connsiteY1" fmla="*/ 0 h 2003077"/>
              <a:gd name="connsiteX2" fmla="*/ 2292896 w 2292896"/>
              <a:gd name="connsiteY2" fmla="*/ 966599 h 2003077"/>
              <a:gd name="connsiteX3" fmla="*/ 716031 w 2292896"/>
              <a:gd name="connsiteY3" fmla="*/ 2003077 h 2003077"/>
              <a:gd name="connsiteX0" fmla="*/ 768850 w 2345715"/>
              <a:gd name="connsiteY0" fmla="*/ 2036443 h 2036443"/>
              <a:gd name="connsiteX1" fmla="*/ 0 w 2345715"/>
              <a:gd name="connsiteY1" fmla="*/ 0 h 2036443"/>
              <a:gd name="connsiteX2" fmla="*/ 2345715 w 2345715"/>
              <a:gd name="connsiteY2" fmla="*/ 999965 h 2036443"/>
              <a:gd name="connsiteX3" fmla="*/ 768850 w 2345715"/>
              <a:gd name="connsiteY3" fmla="*/ 2036443 h 2036443"/>
              <a:gd name="connsiteX0" fmla="*/ 768850 w 2360738"/>
              <a:gd name="connsiteY0" fmla="*/ 2036443 h 2036443"/>
              <a:gd name="connsiteX1" fmla="*/ 0 w 2360738"/>
              <a:gd name="connsiteY1" fmla="*/ 0 h 2036443"/>
              <a:gd name="connsiteX2" fmla="*/ 2360738 w 2360738"/>
              <a:gd name="connsiteY2" fmla="*/ 996858 h 2036443"/>
              <a:gd name="connsiteX3" fmla="*/ 768850 w 2360738"/>
              <a:gd name="connsiteY3" fmla="*/ 2036443 h 2036443"/>
              <a:gd name="connsiteX0" fmla="*/ 768850 w 2352885"/>
              <a:gd name="connsiteY0" fmla="*/ 2036443 h 2036443"/>
              <a:gd name="connsiteX1" fmla="*/ 0 w 2352885"/>
              <a:gd name="connsiteY1" fmla="*/ 0 h 2036443"/>
              <a:gd name="connsiteX2" fmla="*/ 2352885 w 2352885"/>
              <a:gd name="connsiteY2" fmla="*/ 984989 h 2036443"/>
              <a:gd name="connsiteX3" fmla="*/ 768850 w 2352885"/>
              <a:gd name="connsiteY3" fmla="*/ 2036443 h 20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885" h="2036443">
                <a:moveTo>
                  <a:pt x="768850" y="2036443"/>
                </a:moveTo>
                <a:lnTo>
                  <a:pt x="0" y="0"/>
                </a:lnTo>
                <a:lnTo>
                  <a:pt x="2352885" y="984989"/>
                </a:lnTo>
                <a:lnTo>
                  <a:pt x="768850" y="203644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9" name="Isosceles Triangle 101"/>
          <p:cNvSpPr/>
          <p:nvPr/>
        </p:nvSpPr>
        <p:spPr>
          <a:xfrm rot="3918108">
            <a:off x="5694231" y="4162379"/>
            <a:ext cx="4284084" cy="2584108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  <a:gd name="connsiteX0" fmla="*/ 0 w 789199"/>
              <a:gd name="connsiteY0" fmla="*/ 1717234 h 6805681"/>
              <a:gd name="connsiteX1" fmla="*/ 789199 w 789199"/>
              <a:gd name="connsiteY1" fmla="*/ 0 h 6805681"/>
              <a:gd name="connsiteX2" fmla="*/ 275085 w 789199"/>
              <a:gd name="connsiteY2" fmla="*/ 6805681 h 6805681"/>
              <a:gd name="connsiteX3" fmla="*/ 0 w 789199"/>
              <a:gd name="connsiteY3" fmla="*/ 1717234 h 6805681"/>
              <a:gd name="connsiteX0" fmla="*/ 0 w 1555088"/>
              <a:gd name="connsiteY0" fmla="*/ 0 h 5088447"/>
              <a:gd name="connsiteX1" fmla="*/ 1555088 w 1555088"/>
              <a:gd name="connsiteY1" fmla="*/ 329445 h 5088447"/>
              <a:gd name="connsiteX2" fmla="*/ 275085 w 1555088"/>
              <a:gd name="connsiteY2" fmla="*/ 5088447 h 5088447"/>
              <a:gd name="connsiteX3" fmla="*/ 0 w 1555088"/>
              <a:gd name="connsiteY3" fmla="*/ 0 h 5088447"/>
              <a:gd name="connsiteX0" fmla="*/ 0 w 1555088"/>
              <a:gd name="connsiteY0" fmla="*/ 0 h 5088447"/>
              <a:gd name="connsiteX1" fmla="*/ 663058 w 1555088"/>
              <a:gd name="connsiteY1" fmla="*/ 145424 h 5088447"/>
              <a:gd name="connsiteX2" fmla="*/ 1555088 w 1555088"/>
              <a:gd name="connsiteY2" fmla="*/ 329445 h 5088447"/>
              <a:gd name="connsiteX3" fmla="*/ 275085 w 1555088"/>
              <a:gd name="connsiteY3" fmla="*/ 5088447 h 5088447"/>
              <a:gd name="connsiteX4" fmla="*/ 0 w 1555088"/>
              <a:gd name="connsiteY4" fmla="*/ 0 h 5088447"/>
              <a:gd name="connsiteX0" fmla="*/ 0 w 1555088"/>
              <a:gd name="connsiteY0" fmla="*/ 324369 h 5412816"/>
              <a:gd name="connsiteX1" fmla="*/ 140194 w 1555088"/>
              <a:gd name="connsiteY1" fmla="*/ 0 h 5412816"/>
              <a:gd name="connsiteX2" fmla="*/ 1555088 w 1555088"/>
              <a:gd name="connsiteY2" fmla="*/ 653814 h 5412816"/>
              <a:gd name="connsiteX3" fmla="*/ 275085 w 1555088"/>
              <a:gd name="connsiteY3" fmla="*/ 5412816 h 5412816"/>
              <a:gd name="connsiteX4" fmla="*/ 0 w 1555088"/>
              <a:gd name="connsiteY4" fmla="*/ 324369 h 5412816"/>
              <a:gd name="connsiteX0" fmla="*/ 134891 w 1414894"/>
              <a:gd name="connsiteY0" fmla="*/ 5412816 h 5412816"/>
              <a:gd name="connsiteX1" fmla="*/ 0 w 1414894"/>
              <a:gd name="connsiteY1" fmla="*/ 0 h 5412816"/>
              <a:gd name="connsiteX2" fmla="*/ 1414894 w 1414894"/>
              <a:gd name="connsiteY2" fmla="*/ 653814 h 5412816"/>
              <a:gd name="connsiteX3" fmla="*/ 134891 w 1414894"/>
              <a:gd name="connsiteY3" fmla="*/ 5412816 h 5412816"/>
              <a:gd name="connsiteX0" fmla="*/ 0 w 2714152"/>
              <a:gd name="connsiteY0" fmla="*/ 4791457 h 4791457"/>
              <a:gd name="connsiteX1" fmla="*/ 1299258 w 2714152"/>
              <a:gd name="connsiteY1" fmla="*/ 0 h 4791457"/>
              <a:gd name="connsiteX2" fmla="*/ 2714152 w 2714152"/>
              <a:gd name="connsiteY2" fmla="*/ 653814 h 4791457"/>
              <a:gd name="connsiteX3" fmla="*/ 0 w 2714152"/>
              <a:gd name="connsiteY3" fmla="*/ 4791457 h 4791457"/>
              <a:gd name="connsiteX0" fmla="*/ 0 w 2535383"/>
              <a:gd name="connsiteY0" fmla="*/ 4791457 h 4791457"/>
              <a:gd name="connsiteX1" fmla="*/ 1299258 w 2535383"/>
              <a:gd name="connsiteY1" fmla="*/ 0 h 4791457"/>
              <a:gd name="connsiteX2" fmla="*/ 2535383 w 2535383"/>
              <a:gd name="connsiteY2" fmla="*/ 571596 h 4791457"/>
              <a:gd name="connsiteX3" fmla="*/ 0 w 2535383"/>
              <a:gd name="connsiteY3" fmla="*/ 4791457 h 4791457"/>
              <a:gd name="connsiteX0" fmla="*/ 0 w 3743538"/>
              <a:gd name="connsiteY0" fmla="*/ 4187886 h 4187886"/>
              <a:gd name="connsiteX1" fmla="*/ 2507413 w 3743538"/>
              <a:gd name="connsiteY1" fmla="*/ 0 h 4187886"/>
              <a:gd name="connsiteX2" fmla="*/ 3743538 w 3743538"/>
              <a:gd name="connsiteY2" fmla="*/ 571596 h 4187886"/>
              <a:gd name="connsiteX3" fmla="*/ 0 w 3743538"/>
              <a:gd name="connsiteY3" fmla="*/ 4187886 h 4187886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0 w 4955976"/>
              <a:gd name="connsiteY3" fmla="*/ 3602317 h 3602317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3953823 w 4955976"/>
              <a:gd name="connsiteY3" fmla="*/ 1173411 h 3602317"/>
              <a:gd name="connsiteX4" fmla="*/ 0 w 4955976"/>
              <a:gd name="connsiteY4" fmla="*/ 3602317 h 3602317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3186365 w 4955976"/>
              <a:gd name="connsiteY3" fmla="*/ 1687132 h 3602317"/>
              <a:gd name="connsiteX4" fmla="*/ 0 w 4955976"/>
              <a:gd name="connsiteY4" fmla="*/ 3602317 h 3602317"/>
              <a:gd name="connsiteX0" fmla="*/ 0 w 3719851"/>
              <a:gd name="connsiteY0" fmla="*/ 3602317 h 3602317"/>
              <a:gd name="connsiteX1" fmla="*/ 3719851 w 3719851"/>
              <a:gd name="connsiteY1" fmla="*/ 0 h 3602317"/>
              <a:gd name="connsiteX2" fmla="*/ 3195323 w 3719851"/>
              <a:gd name="connsiteY2" fmla="*/ 833558 h 3602317"/>
              <a:gd name="connsiteX3" fmla="*/ 3186365 w 3719851"/>
              <a:gd name="connsiteY3" fmla="*/ 1687132 h 3602317"/>
              <a:gd name="connsiteX4" fmla="*/ 0 w 3719851"/>
              <a:gd name="connsiteY4" fmla="*/ 3602317 h 3602317"/>
              <a:gd name="connsiteX0" fmla="*/ 0 w 3944150"/>
              <a:gd name="connsiteY0" fmla="*/ 3602317 h 3602317"/>
              <a:gd name="connsiteX1" fmla="*/ 3719851 w 3944150"/>
              <a:gd name="connsiteY1" fmla="*/ 0 h 3602317"/>
              <a:gd name="connsiteX2" fmla="*/ 3944150 w 3944150"/>
              <a:gd name="connsiteY2" fmla="*/ 96927 h 3602317"/>
              <a:gd name="connsiteX3" fmla="*/ 3186365 w 3944150"/>
              <a:gd name="connsiteY3" fmla="*/ 1687132 h 3602317"/>
              <a:gd name="connsiteX4" fmla="*/ 0 w 3944150"/>
              <a:gd name="connsiteY4" fmla="*/ 3602317 h 3602317"/>
              <a:gd name="connsiteX0" fmla="*/ 0 w 3944150"/>
              <a:gd name="connsiteY0" fmla="*/ 3602317 h 3602317"/>
              <a:gd name="connsiteX1" fmla="*/ 3719851 w 3944150"/>
              <a:gd name="connsiteY1" fmla="*/ 0 h 3602317"/>
              <a:gd name="connsiteX2" fmla="*/ 3944150 w 3944150"/>
              <a:gd name="connsiteY2" fmla="*/ 96927 h 3602317"/>
              <a:gd name="connsiteX3" fmla="*/ 3212362 w 3944150"/>
              <a:gd name="connsiteY3" fmla="*/ 1671131 h 3602317"/>
              <a:gd name="connsiteX4" fmla="*/ 0 w 3944150"/>
              <a:gd name="connsiteY4" fmla="*/ 3602317 h 3602317"/>
              <a:gd name="connsiteX0" fmla="*/ 0 w 3236608"/>
              <a:gd name="connsiteY0" fmla="*/ 2063887 h 2063887"/>
              <a:gd name="connsiteX1" fmla="*/ 3012309 w 3236608"/>
              <a:gd name="connsiteY1" fmla="*/ 0 h 2063887"/>
              <a:gd name="connsiteX2" fmla="*/ 3236608 w 3236608"/>
              <a:gd name="connsiteY2" fmla="*/ 96927 h 2063887"/>
              <a:gd name="connsiteX3" fmla="*/ 2504820 w 3236608"/>
              <a:gd name="connsiteY3" fmla="*/ 1671131 h 2063887"/>
              <a:gd name="connsiteX4" fmla="*/ 0 w 3236608"/>
              <a:gd name="connsiteY4" fmla="*/ 2063887 h 2063887"/>
              <a:gd name="connsiteX0" fmla="*/ 0 w 3236608"/>
              <a:gd name="connsiteY0" fmla="*/ 1966960 h 1966960"/>
              <a:gd name="connsiteX1" fmla="*/ 3236608 w 3236608"/>
              <a:gd name="connsiteY1" fmla="*/ 0 h 1966960"/>
              <a:gd name="connsiteX2" fmla="*/ 2504820 w 3236608"/>
              <a:gd name="connsiteY2" fmla="*/ 1574204 h 1966960"/>
              <a:gd name="connsiteX3" fmla="*/ 0 w 3236608"/>
              <a:gd name="connsiteY3" fmla="*/ 1966960 h 1966960"/>
              <a:gd name="connsiteX0" fmla="*/ 0 w 2958363"/>
              <a:gd name="connsiteY0" fmla="*/ 1321436 h 1321436"/>
              <a:gd name="connsiteX1" fmla="*/ 2958363 w 2958363"/>
              <a:gd name="connsiteY1" fmla="*/ 0 h 1321436"/>
              <a:gd name="connsiteX2" fmla="*/ 2504820 w 2958363"/>
              <a:gd name="connsiteY2" fmla="*/ 928680 h 1321436"/>
              <a:gd name="connsiteX3" fmla="*/ 0 w 2958363"/>
              <a:gd name="connsiteY3" fmla="*/ 1321436 h 1321436"/>
              <a:gd name="connsiteX0" fmla="*/ 0 w 3233686"/>
              <a:gd name="connsiteY0" fmla="*/ 1940345 h 1940345"/>
              <a:gd name="connsiteX1" fmla="*/ 3233686 w 3233686"/>
              <a:gd name="connsiteY1" fmla="*/ 0 h 1940345"/>
              <a:gd name="connsiteX2" fmla="*/ 2504820 w 3233686"/>
              <a:gd name="connsiteY2" fmla="*/ 1547589 h 1940345"/>
              <a:gd name="connsiteX3" fmla="*/ 0 w 3233686"/>
              <a:gd name="connsiteY3" fmla="*/ 1940345 h 1940345"/>
              <a:gd name="connsiteX0" fmla="*/ 0 w 3213063"/>
              <a:gd name="connsiteY0" fmla="*/ 1938081 h 1938081"/>
              <a:gd name="connsiteX1" fmla="*/ 3213063 w 3213063"/>
              <a:gd name="connsiteY1" fmla="*/ 0 h 1938081"/>
              <a:gd name="connsiteX2" fmla="*/ 2504820 w 3213063"/>
              <a:gd name="connsiteY2" fmla="*/ 1545325 h 1938081"/>
              <a:gd name="connsiteX3" fmla="*/ 0 w 3213063"/>
              <a:gd name="connsiteY3" fmla="*/ 1938081 h 193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3063" h="1938081">
                <a:moveTo>
                  <a:pt x="0" y="1938081"/>
                </a:moveTo>
                <a:lnTo>
                  <a:pt x="3213063" y="0"/>
                </a:lnTo>
                <a:lnTo>
                  <a:pt x="2504820" y="1545325"/>
                </a:lnTo>
                <a:lnTo>
                  <a:pt x="0" y="193808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8" name="Isosceles Triangle 101"/>
          <p:cNvSpPr/>
          <p:nvPr/>
        </p:nvSpPr>
        <p:spPr>
          <a:xfrm rot="3918108">
            <a:off x="6422425" y="3032105"/>
            <a:ext cx="5258867" cy="4803089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  <a:gd name="connsiteX0" fmla="*/ 0 w 789199"/>
              <a:gd name="connsiteY0" fmla="*/ 1717234 h 6805681"/>
              <a:gd name="connsiteX1" fmla="*/ 789199 w 789199"/>
              <a:gd name="connsiteY1" fmla="*/ 0 h 6805681"/>
              <a:gd name="connsiteX2" fmla="*/ 275085 w 789199"/>
              <a:gd name="connsiteY2" fmla="*/ 6805681 h 6805681"/>
              <a:gd name="connsiteX3" fmla="*/ 0 w 789199"/>
              <a:gd name="connsiteY3" fmla="*/ 1717234 h 6805681"/>
              <a:gd name="connsiteX0" fmla="*/ 0 w 1555088"/>
              <a:gd name="connsiteY0" fmla="*/ 0 h 5088447"/>
              <a:gd name="connsiteX1" fmla="*/ 1555088 w 1555088"/>
              <a:gd name="connsiteY1" fmla="*/ 329445 h 5088447"/>
              <a:gd name="connsiteX2" fmla="*/ 275085 w 1555088"/>
              <a:gd name="connsiteY2" fmla="*/ 5088447 h 5088447"/>
              <a:gd name="connsiteX3" fmla="*/ 0 w 1555088"/>
              <a:gd name="connsiteY3" fmla="*/ 0 h 5088447"/>
              <a:gd name="connsiteX0" fmla="*/ 0 w 1555088"/>
              <a:gd name="connsiteY0" fmla="*/ 0 h 5088447"/>
              <a:gd name="connsiteX1" fmla="*/ 663058 w 1555088"/>
              <a:gd name="connsiteY1" fmla="*/ 145424 h 5088447"/>
              <a:gd name="connsiteX2" fmla="*/ 1555088 w 1555088"/>
              <a:gd name="connsiteY2" fmla="*/ 329445 h 5088447"/>
              <a:gd name="connsiteX3" fmla="*/ 275085 w 1555088"/>
              <a:gd name="connsiteY3" fmla="*/ 5088447 h 5088447"/>
              <a:gd name="connsiteX4" fmla="*/ 0 w 1555088"/>
              <a:gd name="connsiteY4" fmla="*/ 0 h 5088447"/>
              <a:gd name="connsiteX0" fmla="*/ 0 w 1555088"/>
              <a:gd name="connsiteY0" fmla="*/ 324369 h 5412816"/>
              <a:gd name="connsiteX1" fmla="*/ 140194 w 1555088"/>
              <a:gd name="connsiteY1" fmla="*/ 0 h 5412816"/>
              <a:gd name="connsiteX2" fmla="*/ 1555088 w 1555088"/>
              <a:gd name="connsiteY2" fmla="*/ 653814 h 5412816"/>
              <a:gd name="connsiteX3" fmla="*/ 275085 w 1555088"/>
              <a:gd name="connsiteY3" fmla="*/ 5412816 h 5412816"/>
              <a:gd name="connsiteX4" fmla="*/ 0 w 1555088"/>
              <a:gd name="connsiteY4" fmla="*/ 324369 h 5412816"/>
              <a:gd name="connsiteX0" fmla="*/ 134891 w 1414894"/>
              <a:gd name="connsiteY0" fmla="*/ 5412816 h 5412816"/>
              <a:gd name="connsiteX1" fmla="*/ 0 w 1414894"/>
              <a:gd name="connsiteY1" fmla="*/ 0 h 5412816"/>
              <a:gd name="connsiteX2" fmla="*/ 1414894 w 1414894"/>
              <a:gd name="connsiteY2" fmla="*/ 653814 h 5412816"/>
              <a:gd name="connsiteX3" fmla="*/ 134891 w 1414894"/>
              <a:gd name="connsiteY3" fmla="*/ 5412816 h 5412816"/>
              <a:gd name="connsiteX0" fmla="*/ 0 w 2714152"/>
              <a:gd name="connsiteY0" fmla="*/ 4791457 h 4791457"/>
              <a:gd name="connsiteX1" fmla="*/ 1299258 w 2714152"/>
              <a:gd name="connsiteY1" fmla="*/ 0 h 4791457"/>
              <a:gd name="connsiteX2" fmla="*/ 2714152 w 2714152"/>
              <a:gd name="connsiteY2" fmla="*/ 653814 h 4791457"/>
              <a:gd name="connsiteX3" fmla="*/ 0 w 2714152"/>
              <a:gd name="connsiteY3" fmla="*/ 4791457 h 4791457"/>
              <a:gd name="connsiteX0" fmla="*/ 0 w 2535383"/>
              <a:gd name="connsiteY0" fmla="*/ 4791457 h 4791457"/>
              <a:gd name="connsiteX1" fmla="*/ 1299258 w 2535383"/>
              <a:gd name="connsiteY1" fmla="*/ 0 h 4791457"/>
              <a:gd name="connsiteX2" fmla="*/ 2535383 w 2535383"/>
              <a:gd name="connsiteY2" fmla="*/ 571596 h 4791457"/>
              <a:gd name="connsiteX3" fmla="*/ 0 w 2535383"/>
              <a:gd name="connsiteY3" fmla="*/ 4791457 h 4791457"/>
              <a:gd name="connsiteX0" fmla="*/ 0 w 3743538"/>
              <a:gd name="connsiteY0" fmla="*/ 4187886 h 4187886"/>
              <a:gd name="connsiteX1" fmla="*/ 2507413 w 3743538"/>
              <a:gd name="connsiteY1" fmla="*/ 0 h 4187886"/>
              <a:gd name="connsiteX2" fmla="*/ 3743538 w 3743538"/>
              <a:gd name="connsiteY2" fmla="*/ 571596 h 4187886"/>
              <a:gd name="connsiteX3" fmla="*/ 0 w 3743538"/>
              <a:gd name="connsiteY3" fmla="*/ 4187886 h 4187886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0 w 4955976"/>
              <a:gd name="connsiteY3" fmla="*/ 3602317 h 3602317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3953823 w 4955976"/>
              <a:gd name="connsiteY3" fmla="*/ 1173411 h 3602317"/>
              <a:gd name="connsiteX4" fmla="*/ 0 w 4955976"/>
              <a:gd name="connsiteY4" fmla="*/ 3602317 h 3602317"/>
              <a:gd name="connsiteX0" fmla="*/ 0 w 4955976"/>
              <a:gd name="connsiteY0" fmla="*/ 3602317 h 3602317"/>
              <a:gd name="connsiteX1" fmla="*/ 3719851 w 4955976"/>
              <a:gd name="connsiteY1" fmla="*/ 0 h 3602317"/>
              <a:gd name="connsiteX2" fmla="*/ 4955976 w 4955976"/>
              <a:gd name="connsiteY2" fmla="*/ 571596 h 3602317"/>
              <a:gd name="connsiteX3" fmla="*/ 3186365 w 4955976"/>
              <a:gd name="connsiteY3" fmla="*/ 1687132 h 3602317"/>
              <a:gd name="connsiteX4" fmla="*/ 0 w 4955976"/>
              <a:gd name="connsiteY4" fmla="*/ 3602317 h 3602317"/>
              <a:gd name="connsiteX0" fmla="*/ 0 w 3719851"/>
              <a:gd name="connsiteY0" fmla="*/ 3602317 h 3602317"/>
              <a:gd name="connsiteX1" fmla="*/ 3719851 w 3719851"/>
              <a:gd name="connsiteY1" fmla="*/ 0 h 3602317"/>
              <a:gd name="connsiteX2" fmla="*/ 3195323 w 3719851"/>
              <a:gd name="connsiteY2" fmla="*/ 833558 h 3602317"/>
              <a:gd name="connsiteX3" fmla="*/ 3186365 w 3719851"/>
              <a:gd name="connsiteY3" fmla="*/ 1687132 h 3602317"/>
              <a:gd name="connsiteX4" fmla="*/ 0 w 3719851"/>
              <a:gd name="connsiteY4" fmla="*/ 3602317 h 3602317"/>
              <a:gd name="connsiteX0" fmla="*/ 0 w 3944150"/>
              <a:gd name="connsiteY0" fmla="*/ 3602317 h 3602317"/>
              <a:gd name="connsiteX1" fmla="*/ 3719851 w 3944150"/>
              <a:gd name="connsiteY1" fmla="*/ 0 h 3602317"/>
              <a:gd name="connsiteX2" fmla="*/ 3944150 w 3944150"/>
              <a:gd name="connsiteY2" fmla="*/ 96927 h 3602317"/>
              <a:gd name="connsiteX3" fmla="*/ 3186365 w 3944150"/>
              <a:gd name="connsiteY3" fmla="*/ 1687132 h 3602317"/>
              <a:gd name="connsiteX4" fmla="*/ 0 w 3944150"/>
              <a:gd name="connsiteY4" fmla="*/ 3602317 h 3602317"/>
              <a:gd name="connsiteX0" fmla="*/ 0 w 3944150"/>
              <a:gd name="connsiteY0" fmla="*/ 3602317 h 3602317"/>
              <a:gd name="connsiteX1" fmla="*/ 3719851 w 3944150"/>
              <a:gd name="connsiteY1" fmla="*/ 0 h 3602317"/>
              <a:gd name="connsiteX2" fmla="*/ 3944150 w 3944150"/>
              <a:gd name="connsiteY2" fmla="*/ 96927 h 3602317"/>
              <a:gd name="connsiteX3" fmla="*/ 3212362 w 3944150"/>
              <a:gd name="connsiteY3" fmla="*/ 1671131 h 3602317"/>
              <a:gd name="connsiteX4" fmla="*/ 0 w 3944150"/>
              <a:gd name="connsiteY4" fmla="*/ 3602317 h 360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4150" h="3602317">
                <a:moveTo>
                  <a:pt x="0" y="3602317"/>
                </a:moveTo>
                <a:lnTo>
                  <a:pt x="3719851" y="0"/>
                </a:lnTo>
                <a:lnTo>
                  <a:pt x="3944150" y="96927"/>
                </a:lnTo>
                <a:lnTo>
                  <a:pt x="3212362" y="1671131"/>
                </a:lnTo>
                <a:lnTo>
                  <a:pt x="0" y="360231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Isosceles Triangle 101"/>
          <p:cNvSpPr/>
          <p:nvPr/>
        </p:nvSpPr>
        <p:spPr>
          <a:xfrm rot="3918108">
            <a:off x="6821088" y="2351517"/>
            <a:ext cx="4991384" cy="5583848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  <a:gd name="connsiteX0" fmla="*/ 0 w 789199"/>
              <a:gd name="connsiteY0" fmla="*/ 1717234 h 6805681"/>
              <a:gd name="connsiteX1" fmla="*/ 789199 w 789199"/>
              <a:gd name="connsiteY1" fmla="*/ 0 h 6805681"/>
              <a:gd name="connsiteX2" fmla="*/ 275085 w 789199"/>
              <a:gd name="connsiteY2" fmla="*/ 6805681 h 6805681"/>
              <a:gd name="connsiteX3" fmla="*/ 0 w 789199"/>
              <a:gd name="connsiteY3" fmla="*/ 1717234 h 6805681"/>
              <a:gd name="connsiteX0" fmla="*/ 0 w 1555088"/>
              <a:gd name="connsiteY0" fmla="*/ 0 h 5088447"/>
              <a:gd name="connsiteX1" fmla="*/ 1555088 w 1555088"/>
              <a:gd name="connsiteY1" fmla="*/ 329445 h 5088447"/>
              <a:gd name="connsiteX2" fmla="*/ 275085 w 1555088"/>
              <a:gd name="connsiteY2" fmla="*/ 5088447 h 5088447"/>
              <a:gd name="connsiteX3" fmla="*/ 0 w 1555088"/>
              <a:gd name="connsiteY3" fmla="*/ 0 h 5088447"/>
              <a:gd name="connsiteX0" fmla="*/ 0 w 1555088"/>
              <a:gd name="connsiteY0" fmla="*/ 0 h 5088447"/>
              <a:gd name="connsiteX1" fmla="*/ 663058 w 1555088"/>
              <a:gd name="connsiteY1" fmla="*/ 145424 h 5088447"/>
              <a:gd name="connsiteX2" fmla="*/ 1555088 w 1555088"/>
              <a:gd name="connsiteY2" fmla="*/ 329445 h 5088447"/>
              <a:gd name="connsiteX3" fmla="*/ 275085 w 1555088"/>
              <a:gd name="connsiteY3" fmla="*/ 5088447 h 5088447"/>
              <a:gd name="connsiteX4" fmla="*/ 0 w 1555088"/>
              <a:gd name="connsiteY4" fmla="*/ 0 h 5088447"/>
              <a:gd name="connsiteX0" fmla="*/ 0 w 1555088"/>
              <a:gd name="connsiteY0" fmla="*/ 324369 h 5412816"/>
              <a:gd name="connsiteX1" fmla="*/ 140194 w 1555088"/>
              <a:gd name="connsiteY1" fmla="*/ 0 h 5412816"/>
              <a:gd name="connsiteX2" fmla="*/ 1555088 w 1555088"/>
              <a:gd name="connsiteY2" fmla="*/ 653814 h 5412816"/>
              <a:gd name="connsiteX3" fmla="*/ 275085 w 1555088"/>
              <a:gd name="connsiteY3" fmla="*/ 5412816 h 5412816"/>
              <a:gd name="connsiteX4" fmla="*/ 0 w 1555088"/>
              <a:gd name="connsiteY4" fmla="*/ 324369 h 5412816"/>
              <a:gd name="connsiteX0" fmla="*/ 134891 w 1414894"/>
              <a:gd name="connsiteY0" fmla="*/ 5412816 h 5412816"/>
              <a:gd name="connsiteX1" fmla="*/ 0 w 1414894"/>
              <a:gd name="connsiteY1" fmla="*/ 0 h 5412816"/>
              <a:gd name="connsiteX2" fmla="*/ 1414894 w 1414894"/>
              <a:gd name="connsiteY2" fmla="*/ 653814 h 5412816"/>
              <a:gd name="connsiteX3" fmla="*/ 134891 w 1414894"/>
              <a:gd name="connsiteY3" fmla="*/ 5412816 h 5412816"/>
              <a:gd name="connsiteX0" fmla="*/ 0 w 2714152"/>
              <a:gd name="connsiteY0" fmla="*/ 4791457 h 4791457"/>
              <a:gd name="connsiteX1" fmla="*/ 1299258 w 2714152"/>
              <a:gd name="connsiteY1" fmla="*/ 0 h 4791457"/>
              <a:gd name="connsiteX2" fmla="*/ 2714152 w 2714152"/>
              <a:gd name="connsiteY2" fmla="*/ 653814 h 4791457"/>
              <a:gd name="connsiteX3" fmla="*/ 0 w 2714152"/>
              <a:gd name="connsiteY3" fmla="*/ 4791457 h 4791457"/>
              <a:gd name="connsiteX0" fmla="*/ 0 w 2535383"/>
              <a:gd name="connsiteY0" fmla="*/ 4791457 h 4791457"/>
              <a:gd name="connsiteX1" fmla="*/ 1299258 w 2535383"/>
              <a:gd name="connsiteY1" fmla="*/ 0 h 4791457"/>
              <a:gd name="connsiteX2" fmla="*/ 2535383 w 2535383"/>
              <a:gd name="connsiteY2" fmla="*/ 571596 h 4791457"/>
              <a:gd name="connsiteX3" fmla="*/ 0 w 2535383"/>
              <a:gd name="connsiteY3" fmla="*/ 4791457 h 4791457"/>
              <a:gd name="connsiteX0" fmla="*/ 0 w 3743538"/>
              <a:gd name="connsiteY0" fmla="*/ 4187886 h 4187886"/>
              <a:gd name="connsiteX1" fmla="*/ 2507413 w 3743538"/>
              <a:gd name="connsiteY1" fmla="*/ 0 h 4187886"/>
              <a:gd name="connsiteX2" fmla="*/ 3743538 w 3743538"/>
              <a:gd name="connsiteY2" fmla="*/ 571596 h 4187886"/>
              <a:gd name="connsiteX3" fmla="*/ 0 w 3743538"/>
              <a:gd name="connsiteY3" fmla="*/ 4187886 h 418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3538" h="4187886">
                <a:moveTo>
                  <a:pt x="0" y="4187886"/>
                </a:moveTo>
                <a:lnTo>
                  <a:pt x="2507413" y="0"/>
                </a:lnTo>
                <a:lnTo>
                  <a:pt x="3743538" y="571596"/>
                </a:lnTo>
                <a:lnTo>
                  <a:pt x="0" y="41878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Isosceles Triangle 101"/>
          <p:cNvSpPr/>
          <p:nvPr/>
        </p:nvSpPr>
        <p:spPr>
          <a:xfrm rot="2009551">
            <a:off x="208441" y="2336229"/>
            <a:ext cx="4416527" cy="5569507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2395" h="4177130">
                <a:moveTo>
                  <a:pt x="853178" y="4177130"/>
                </a:moveTo>
                <a:lnTo>
                  <a:pt x="0" y="2889248"/>
                </a:lnTo>
                <a:lnTo>
                  <a:pt x="3312395" y="0"/>
                </a:lnTo>
                <a:lnTo>
                  <a:pt x="1483905" y="3755876"/>
                </a:lnTo>
                <a:lnTo>
                  <a:pt x="853178" y="41771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Isosceles Triangle 101"/>
          <p:cNvSpPr/>
          <p:nvPr/>
        </p:nvSpPr>
        <p:spPr>
          <a:xfrm rot="2009551">
            <a:off x="2112683" y="2942512"/>
            <a:ext cx="2437499" cy="5012712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124" h="3759534">
                <a:moveTo>
                  <a:pt x="0" y="3759534"/>
                </a:moveTo>
                <a:lnTo>
                  <a:pt x="1828124" y="0"/>
                </a:lnTo>
                <a:lnTo>
                  <a:pt x="1326143" y="2865523"/>
                </a:lnTo>
                <a:lnTo>
                  <a:pt x="0" y="37595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Isosceles Triangle 101"/>
          <p:cNvSpPr/>
          <p:nvPr/>
        </p:nvSpPr>
        <p:spPr>
          <a:xfrm rot="2009551">
            <a:off x="3911017" y="3757538"/>
            <a:ext cx="1768191" cy="3922505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6143" h="2941879">
                <a:moveTo>
                  <a:pt x="0" y="2941879"/>
                </a:moveTo>
                <a:lnTo>
                  <a:pt x="554337" y="0"/>
                </a:lnTo>
                <a:lnTo>
                  <a:pt x="1326143" y="2047868"/>
                </a:lnTo>
                <a:lnTo>
                  <a:pt x="0" y="294187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Isosceles Triangle 101"/>
          <p:cNvSpPr/>
          <p:nvPr/>
        </p:nvSpPr>
        <p:spPr>
          <a:xfrm rot="3918108">
            <a:off x="6016241" y="-246511"/>
            <a:ext cx="2491367" cy="4454675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868525"/>
              <a:gd name="connsiteY0" fmla="*/ 1717234 h 3341006"/>
              <a:gd name="connsiteX1" fmla="*/ 789199 w 1868525"/>
              <a:gd name="connsiteY1" fmla="*/ 0 h 3341006"/>
              <a:gd name="connsiteX2" fmla="*/ 1868525 w 1868525"/>
              <a:gd name="connsiteY2" fmla="*/ 3341006 h 3341006"/>
              <a:gd name="connsiteX3" fmla="*/ 0 w 1868525"/>
              <a:gd name="connsiteY3" fmla="*/ 1717234 h 334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525" h="3341006">
                <a:moveTo>
                  <a:pt x="0" y="1717234"/>
                </a:moveTo>
                <a:lnTo>
                  <a:pt x="789199" y="0"/>
                </a:lnTo>
                <a:lnTo>
                  <a:pt x="1868525" y="3341006"/>
                </a:lnTo>
                <a:lnTo>
                  <a:pt x="0" y="171723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Isosceles Triangle 101"/>
          <p:cNvSpPr/>
          <p:nvPr/>
        </p:nvSpPr>
        <p:spPr>
          <a:xfrm rot="3918108">
            <a:off x="7801460" y="-1385529"/>
            <a:ext cx="1443673" cy="6732712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755" h="5049534">
                <a:moveTo>
                  <a:pt x="0" y="1717234"/>
                </a:moveTo>
                <a:lnTo>
                  <a:pt x="789199" y="0"/>
                </a:lnTo>
                <a:lnTo>
                  <a:pt x="1082755" y="5049534"/>
                </a:lnTo>
                <a:lnTo>
                  <a:pt x="0" y="17172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Isosceles Triangle 101"/>
          <p:cNvSpPr/>
          <p:nvPr/>
        </p:nvSpPr>
        <p:spPr>
          <a:xfrm rot="3918108">
            <a:off x="8247347" y="-464449"/>
            <a:ext cx="2073451" cy="7217088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  <a:gd name="connsiteX0" fmla="*/ 0 w 789199"/>
              <a:gd name="connsiteY0" fmla="*/ 1717234 h 6805681"/>
              <a:gd name="connsiteX1" fmla="*/ 789199 w 789199"/>
              <a:gd name="connsiteY1" fmla="*/ 0 h 6805681"/>
              <a:gd name="connsiteX2" fmla="*/ 275085 w 789199"/>
              <a:gd name="connsiteY2" fmla="*/ 6805681 h 6805681"/>
              <a:gd name="connsiteX3" fmla="*/ 0 w 789199"/>
              <a:gd name="connsiteY3" fmla="*/ 1717234 h 6805681"/>
              <a:gd name="connsiteX0" fmla="*/ 0 w 1555088"/>
              <a:gd name="connsiteY0" fmla="*/ 0 h 5088447"/>
              <a:gd name="connsiteX1" fmla="*/ 1555088 w 1555088"/>
              <a:gd name="connsiteY1" fmla="*/ 329445 h 5088447"/>
              <a:gd name="connsiteX2" fmla="*/ 275085 w 1555088"/>
              <a:gd name="connsiteY2" fmla="*/ 5088447 h 5088447"/>
              <a:gd name="connsiteX3" fmla="*/ 0 w 1555088"/>
              <a:gd name="connsiteY3" fmla="*/ 0 h 5088447"/>
              <a:gd name="connsiteX0" fmla="*/ 0 w 1555088"/>
              <a:gd name="connsiteY0" fmla="*/ 0 h 5088447"/>
              <a:gd name="connsiteX1" fmla="*/ 663058 w 1555088"/>
              <a:gd name="connsiteY1" fmla="*/ 145424 h 5088447"/>
              <a:gd name="connsiteX2" fmla="*/ 1555088 w 1555088"/>
              <a:gd name="connsiteY2" fmla="*/ 329445 h 5088447"/>
              <a:gd name="connsiteX3" fmla="*/ 275085 w 1555088"/>
              <a:gd name="connsiteY3" fmla="*/ 5088447 h 5088447"/>
              <a:gd name="connsiteX4" fmla="*/ 0 w 1555088"/>
              <a:gd name="connsiteY4" fmla="*/ 0 h 5088447"/>
              <a:gd name="connsiteX0" fmla="*/ 0 w 1555088"/>
              <a:gd name="connsiteY0" fmla="*/ 324369 h 5412816"/>
              <a:gd name="connsiteX1" fmla="*/ 140194 w 1555088"/>
              <a:gd name="connsiteY1" fmla="*/ 0 h 5412816"/>
              <a:gd name="connsiteX2" fmla="*/ 1555088 w 1555088"/>
              <a:gd name="connsiteY2" fmla="*/ 653814 h 5412816"/>
              <a:gd name="connsiteX3" fmla="*/ 275085 w 1555088"/>
              <a:gd name="connsiteY3" fmla="*/ 5412816 h 5412816"/>
              <a:gd name="connsiteX4" fmla="*/ 0 w 1555088"/>
              <a:gd name="connsiteY4" fmla="*/ 324369 h 541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88" h="5412816">
                <a:moveTo>
                  <a:pt x="0" y="324369"/>
                </a:moveTo>
                <a:lnTo>
                  <a:pt x="140194" y="0"/>
                </a:lnTo>
                <a:lnTo>
                  <a:pt x="1555088" y="653814"/>
                </a:lnTo>
                <a:lnTo>
                  <a:pt x="275085" y="5412816"/>
                </a:lnTo>
                <a:lnTo>
                  <a:pt x="0" y="32436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Isosceles Triangle 101"/>
          <p:cNvSpPr/>
          <p:nvPr/>
        </p:nvSpPr>
        <p:spPr>
          <a:xfrm rot="3918108">
            <a:off x="7597495" y="1041454"/>
            <a:ext cx="3380511" cy="6388609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1885765"/>
              <a:gd name="connsiteY0" fmla="*/ 1717234 h 3317285"/>
              <a:gd name="connsiteX1" fmla="*/ 789199 w 1885765"/>
              <a:gd name="connsiteY1" fmla="*/ 0 h 3317285"/>
              <a:gd name="connsiteX2" fmla="*/ 1885765 w 1885765"/>
              <a:gd name="connsiteY2" fmla="*/ 3317285 h 3317285"/>
              <a:gd name="connsiteX3" fmla="*/ 0 w 1885765"/>
              <a:gd name="connsiteY3" fmla="*/ 1717234 h 3317285"/>
              <a:gd name="connsiteX0" fmla="*/ 0 w 1118492"/>
              <a:gd name="connsiteY0" fmla="*/ 1717234 h 5040650"/>
              <a:gd name="connsiteX1" fmla="*/ 789199 w 1118492"/>
              <a:gd name="connsiteY1" fmla="*/ 0 h 5040650"/>
              <a:gd name="connsiteX2" fmla="*/ 1118492 w 1118492"/>
              <a:gd name="connsiteY2" fmla="*/ 5040650 h 5040650"/>
              <a:gd name="connsiteX3" fmla="*/ 0 w 1118492"/>
              <a:gd name="connsiteY3" fmla="*/ 1717234 h 5040650"/>
              <a:gd name="connsiteX0" fmla="*/ 0 w 1082755"/>
              <a:gd name="connsiteY0" fmla="*/ 1717234 h 5049534"/>
              <a:gd name="connsiteX1" fmla="*/ 789199 w 1082755"/>
              <a:gd name="connsiteY1" fmla="*/ 0 h 5049534"/>
              <a:gd name="connsiteX2" fmla="*/ 1082755 w 1082755"/>
              <a:gd name="connsiteY2" fmla="*/ 5049534 h 5049534"/>
              <a:gd name="connsiteX3" fmla="*/ 0 w 1082755"/>
              <a:gd name="connsiteY3" fmla="*/ 1717234 h 5049534"/>
              <a:gd name="connsiteX0" fmla="*/ 0 w 789199"/>
              <a:gd name="connsiteY0" fmla="*/ 1717234 h 6805681"/>
              <a:gd name="connsiteX1" fmla="*/ 789199 w 789199"/>
              <a:gd name="connsiteY1" fmla="*/ 0 h 6805681"/>
              <a:gd name="connsiteX2" fmla="*/ 275085 w 789199"/>
              <a:gd name="connsiteY2" fmla="*/ 6805681 h 6805681"/>
              <a:gd name="connsiteX3" fmla="*/ 0 w 789199"/>
              <a:gd name="connsiteY3" fmla="*/ 1717234 h 6805681"/>
              <a:gd name="connsiteX0" fmla="*/ 0 w 1555088"/>
              <a:gd name="connsiteY0" fmla="*/ 0 h 5088447"/>
              <a:gd name="connsiteX1" fmla="*/ 1555088 w 1555088"/>
              <a:gd name="connsiteY1" fmla="*/ 329445 h 5088447"/>
              <a:gd name="connsiteX2" fmla="*/ 275085 w 1555088"/>
              <a:gd name="connsiteY2" fmla="*/ 5088447 h 5088447"/>
              <a:gd name="connsiteX3" fmla="*/ 0 w 1555088"/>
              <a:gd name="connsiteY3" fmla="*/ 0 h 5088447"/>
              <a:gd name="connsiteX0" fmla="*/ 0 w 1555088"/>
              <a:gd name="connsiteY0" fmla="*/ 0 h 5088447"/>
              <a:gd name="connsiteX1" fmla="*/ 663058 w 1555088"/>
              <a:gd name="connsiteY1" fmla="*/ 145424 h 5088447"/>
              <a:gd name="connsiteX2" fmla="*/ 1555088 w 1555088"/>
              <a:gd name="connsiteY2" fmla="*/ 329445 h 5088447"/>
              <a:gd name="connsiteX3" fmla="*/ 275085 w 1555088"/>
              <a:gd name="connsiteY3" fmla="*/ 5088447 h 5088447"/>
              <a:gd name="connsiteX4" fmla="*/ 0 w 1555088"/>
              <a:gd name="connsiteY4" fmla="*/ 0 h 5088447"/>
              <a:gd name="connsiteX0" fmla="*/ 0 w 1555088"/>
              <a:gd name="connsiteY0" fmla="*/ 324369 h 5412816"/>
              <a:gd name="connsiteX1" fmla="*/ 140194 w 1555088"/>
              <a:gd name="connsiteY1" fmla="*/ 0 h 5412816"/>
              <a:gd name="connsiteX2" fmla="*/ 1555088 w 1555088"/>
              <a:gd name="connsiteY2" fmla="*/ 653814 h 5412816"/>
              <a:gd name="connsiteX3" fmla="*/ 275085 w 1555088"/>
              <a:gd name="connsiteY3" fmla="*/ 5412816 h 5412816"/>
              <a:gd name="connsiteX4" fmla="*/ 0 w 1555088"/>
              <a:gd name="connsiteY4" fmla="*/ 324369 h 5412816"/>
              <a:gd name="connsiteX0" fmla="*/ 134891 w 1414894"/>
              <a:gd name="connsiteY0" fmla="*/ 5412816 h 5412816"/>
              <a:gd name="connsiteX1" fmla="*/ 0 w 1414894"/>
              <a:gd name="connsiteY1" fmla="*/ 0 h 5412816"/>
              <a:gd name="connsiteX2" fmla="*/ 1414894 w 1414894"/>
              <a:gd name="connsiteY2" fmla="*/ 653814 h 5412816"/>
              <a:gd name="connsiteX3" fmla="*/ 134891 w 1414894"/>
              <a:gd name="connsiteY3" fmla="*/ 5412816 h 5412816"/>
              <a:gd name="connsiteX0" fmla="*/ 0 w 2714152"/>
              <a:gd name="connsiteY0" fmla="*/ 4791457 h 4791457"/>
              <a:gd name="connsiteX1" fmla="*/ 1299258 w 2714152"/>
              <a:gd name="connsiteY1" fmla="*/ 0 h 4791457"/>
              <a:gd name="connsiteX2" fmla="*/ 2714152 w 2714152"/>
              <a:gd name="connsiteY2" fmla="*/ 653814 h 4791457"/>
              <a:gd name="connsiteX3" fmla="*/ 0 w 2714152"/>
              <a:gd name="connsiteY3" fmla="*/ 4791457 h 4791457"/>
              <a:gd name="connsiteX0" fmla="*/ 0 w 2535383"/>
              <a:gd name="connsiteY0" fmla="*/ 4791457 h 4791457"/>
              <a:gd name="connsiteX1" fmla="*/ 1299258 w 2535383"/>
              <a:gd name="connsiteY1" fmla="*/ 0 h 4791457"/>
              <a:gd name="connsiteX2" fmla="*/ 2535383 w 2535383"/>
              <a:gd name="connsiteY2" fmla="*/ 571596 h 4791457"/>
              <a:gd name="connsiteX3" fmla="*/ 0 w 2535383"/>
              <a:gd name="connsiteY3" fmla="*/ 4791457 h 479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5383" h="4791457">
                <a:moveTo>
                  <a:pt x="0" y="4791457"/>
                </a:moveTo>
                <a:lnTo>
                  <a:pt x="1299258" y="0"/>
                </a:lnTo>
                <a:lnTo>
                  <a:pt x="2535383" y="571596"/>
                </a:lnTo>
                <a:lnTo>
                  <a:pt x="0" y="479145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Isosceles Triangle 101"/>
          <p:cNvSpPr/>
          <p:nvPr/>
        </p:nvSpPr>
        <p:spPr>
          <a:xfrm rot="3918108">
            <a:off x="4362529" y="980432"/>
            <a:ext cx="3379131" cy="2165909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2664326"/>
              <a:gd name="connsiteY0" fmla="*/ 1717234 h 1717234"/>
              <a:gd name="connsiteX1" fmla="*/ 789199 w 2664326"/>
              <a:gd name="connsiteY1" fmla="*/ 0 h 1717234"/>
              <a:gd name="connsiteX2" fmla="*/ 2664326 w 2664326"/>
              <a:gd name="connsiteY2" fmla="*/ 1624432 h 1717234"/>
              <a:gd name="connsiteX3" fmla="*/ 0 w 2664326"/>
              <a:gd name="connsiteY3" fmla="*/ 1717234 h 1717234"/>
              <a:gd name="connsiteX0" fmla="*/ 0 w 2534348"/>
              <a:gd name="connsiteY0" fmla="*/ 1464191 h 1624432"/>
              <a:gd name="connsiteX1" fmla="*/ 659221 w 2534348"/>
              <a:gd name="connsiteY1" fmla="*/ 0 h 1624432"/>
              <a:gd name="connsiteX2" fmla="*/ 2534348 w 2534348"/>
              <a:gd name="connsiteY2" fmla="*/ 1624432 h 1624432"/>
              <a:gd name="connsiteX3" fmla="*/ 0 w 2534348"/>
              <a:gd name="connsiteY3" fmla="*/ 1464191 h 162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348" h="1624432">
                <a:moveTo>
                  <a:pt x="0" y="1464191"/>
                </a:moveTo>
                <a:lnTo>
                  <a:pt x="659221" y="0"/>
                </a:lnTo>
                <a:lnTo>
                  <a:pt x="2534348" y="1624432"/>
                </a:lnTo>
                <a:lnTo>
                  <a:pt x="0" y="146419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Isosceles Triangle 101"/>
          <p:cNvSpPr/>
          <p:nvPr/>
        </p:nvSpPr>
        <p:spPr>
          <a:xfrm rot="3918108">
            <a:off x="1518191" y="1110901"/>
            <a:ext cx="4610299" cy="2621607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1266733 w 4495579"/>
              <a:gd name="connsiteY0" fmla="*/ 1387543 h 1387543"/>
              <a:gd name="connsiteX1" fmla="*/ 0 w 4495579"/>
              <a:gd name="connsiteY1" fmla="*/ 1101151 h 1387543"/>
              <a:gd name="connsiteX2" fmla="*/ 4495579 w 4495579"/>
              <a:gd name="connsiteY2" fmla="*/ 0 h 1387543"/>
              <a:gd name="connsiteX3" fmla="*/ 1266733 w 4495579"/>
              <a:gd name="connsiteY3" fmla="*/ 1387543 h 1387543"/>
              <a:gd name="connsiteX0" fmla="*/ 1056159 w 4495579"/>
              <a:gd name="connsiteY0" fmla="*/ 1784614 h 1784614"/>
              <a:gd name="connsiteX1" fmla="*/ 0 w 4495579"/>
              <a:gd name="connsiteY1" fmla="*/ 1101151 h 1784614"/>
              <a:gd name="connsiteX2" fmla="*/ 4495579 w 4495579"/>
              <a:gd name="connsiteY2" fmla="*/ 0 h 1784614"/>
              <a:gd name="connsiteX3" fmla="*/ 1056159 w 4495579"/>
              <a:gd name="connsiteY3" fmla="*/ 1784614 h 1784614"/>
              <a:gd name="connsiteX0" fmla="*/ 0 w 3439420"/>
              <a:gd name="connsiteY0" fmla="*/ 1784614 h 1784614"/>
              <a:gd name="connsiteX1" fmla="*/ 470191 w 3439420"/>
              <a:gd name="connsiteY1" fmla="*/ 740750 h 1784614"/>
              <a:gd name="connsiteX2" fmla="*/ 3439420 w 3439420"/>
              <a:gd name="connsiteY2" fmla="*/ 0 h 1784614"/>
              <a:gd name="connsiteX3" fmla="*/ 0 w 3439420"/>
              <a:gd name="connsiteY3" fmla="*/ 1784614 h 1784614"/>
              <a:gd name="connsiteX0" fmla="*/ 0 w 3443573"/>
              <a:gd name="connsiteY0" fmla="*/ 1773384 h 1773384"/>
              <a:gd name="connsiteX1" fmla="*/ 474344 w 3443573"/>
              <a:gd name="connsiteY1" fmla="*/ 740750 h 1773384"/>
              <a:gd name="connsiteX2" fmla="*/ 3443573 w 3443573"/>
              <a:gd name="connsiteY2" fmla="*/ 0 h 1773384"/>
              <a:gd name="connsiteX3" fmla="*/ 0 w 3443573"/>
              <a:gd name="connsiteY3" fmla="*/ 1773384 h 1773384"/>
              <a:gd name="connsiteX0" fmla="*/ 0 w 3457724"/>
              <a:gd name="connsiteY0" fmla="*/ 1804152 h 1804152"/>
              <a:gd name="connsiteX1" fmla="*/ 488495 w 3457724"/>
              <a:gd name="connsiteY1" fmla="*/ 740750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804152 h 1804152"/>
              <a:gd name="connsiteX1" fmla="*/ 789199 w 3457724"/>
              <a:gd name="connsiteY1" fmla="*/ 86918 h 1804152"/>
              <a:gd name="connsiteX2" fmla="*/ 3457724 w 3457724"/>
              <a:gd name="connsiteY2" fmla="*/ 0 h 1804152"/>
              <a:gd name="connsiteX3" fmla="*/ 0 w 3457724"/>
              <a:gd name="connsiteY3" fmla="*/ 1804152 h 1804152"/>
              <a:gd name="connsiteX0" fmla="*/ 0 w 3457724"/>
              <a:gd name="connsiteY0" fmla="*/ 1966205 h 1966205"/>
              <a:gd name="connsiteX1" fmla="*/ 954613 w 3457724"/>
              <a:gd name="connsiteY1" fmla="*/ 0 h 1966205"/>
              <a:gd name="connsiteX2" fmla="*/ 3457724 w 3457724"/>
              <a:gd name="connsiteY2" fmla="*/ 162053 h 1966205"/>
              <a:gd name="connsiteX3" fmla="*/ 0 w 3457724"/>
              <a:gd name="connsiteY3" fmla="*/ 1966205 h 196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724" h="1966205">
                <a:moveTo>
                  <a:pt x="0" y="1966205"/>
                </a:moveTo>
                <a:lnTo>
                  <a:pt x="954613" y="0"/>
                </a:lnTo>
                <a:lnTo>
                  <a:pt x="3457724" y="162053"/>
                </a:lnTo>
                <a:lnTo>
                  <a:pt x="0" y="196620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Isosceles Triangle 101"/>
          <p:cNvSpPr/>
          <p:nvPr/>
        </p:nvSpPr>
        <p:spPr>
          <a:xfrm rot="2009551">
            <a:off x="-544392" y="1773425"/>
            <a:ext cx="6551695" cy="1813912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597855 w 5017308"/>
              <a:gd name="connsiteY0" fmla="*/ 1176602 h 1176602"/>
              <a:gd name="connsiteX1" fmla="*/ 0 w 5017308"/>
              <a:gd name="connsiteY1" fmla="*/ 236493 h 1176602"/>
              <a:gd name="connsiteX2" fmla="*/ 5017308 w 5017308"/>
              <a:gd name="connsiteY2" fmla="*/ 0 h 1176602"/>
              <a:gd name="connsiteX3" fmla="*/ 597855 w 5017308"/>
              <a:gd name="connsiteY3" fmla="*/ 1176602 h 1176602"/>
              <a:gd name="connsiteX0" fmla="*/ 597855 w 5017308"/>
              <a:gd name="connsiteY0" fmla="*/ 1176602 h 1176602"/>
              <a:gd name="connsiteX1" fmla="*/ 0 w 5017308"/>
              <a:gd name="connsiteY1" fmla="*/ 236493 h 1176602"/>
              <a:gd name="connsiteX2" fmla="*/ 814072 w 5017308"/>
              <a:gd name="connsiteY2" fmla="*/ 209699 h 1176602"/>
              <a:gd name="connsiteX3" fmla="*/ 5017308 w 5017308"/>
              <a:gd name="connsiteY3" fmla="*/ 0 h 1176602"/>
              <a:gd name="connsiteX4" fmla="*/ 597855 w 5017308"/>
              <a:gd name="connsiteY4" fmla="*/ 1176602 h 1176602"/>
              <a:gd name="connsiteX0" fmla="*/ 597855 w 5017308"/>
              <a:gd name="connsiteY0" fmla="*/ 1620634 h 1620634"/>
              <a:gd name="connsiteX1" fmla="*/ 0 w 5017308"/>
              <a:gd name="connsiteY1" fmla="*/ 680525 h 1620634"/>
              <a:gd name="connsiteX2" fmla="*/ 1440149 w 5017308"/>
              <a:gd name="connsiteY2" fmla="*/ 0 h 1620634"/>
              <a:gd name="connsiteX3" fmla="*/ 5017308 w 5017308"/>
              <a:gd name="connsiteY3" fmla="*/ 444032 h 1620634"/>
              <a:gd name="connsiteX4" fmla="*/ 597855 w 5017308"/>
              <a:gd name="connsiteY4" fmla="*/ 1620634 h 1620634"/>
              <a:gd name="connsiteX0" fmla="*/ 0 w 4419453"/>
              <a:gd name="connsiteY0" fmla="*/ 1620634 h 1620634"/>
              <a:gd name="connsiteX1" fmla="*/ 242909 w 4419453"/>
              <a:gd name="connsiteY1" fmla="*/ 1170239 h 1620634"/>
              <a:gd name="connsiteX2" fmla="*/ 842294 w 4419453"/>
              <a:gd name="connsiteY2" fmla="*/ 0 h 1620634"/>
              <a:gd name="connsiteX3" fmla="*/ 4419453 w 4419453"/>
              <a:gd name="connsiteY3" fmla="*/ 444032 h 1620634"/>
              <a:gd name="connsiteX4" fmla="*/ 0 w 4419453"/>
              <a:gd name="connsiteY4" fmla="*/ 1620634 h 1620634"/>
              <a:gd name="connsiteX0" fmla="*/ 522718 w 4942171"/>
              <a:gd name="connsiteY0" fmla="*/ 1620634 h 1620634"/>
              <a:gd name="connsiteX1" fmla="*/ 0 w 4942171"/>
              <a:gd name="connsiteY1" fmla="*/ 870263 h 1620634"/>
              <a:gd name="connsiteX2" fmla="*/ 1365012 w 4942171"/>
              <a:gd name="connsiteY2" fmla="*/ 0 h 1620634"/>
              <a:gd name="connsiteX3" fmla="*/ 4942171 w 4942171"/>
              <a:gd name="connsiteY3" fmla="*/ 444032 h 1620634"/>
              <a:gd name="connsiteX4" fmla="*/ 522718 w 4942171"/>
              <a:gd name="connsiteY4" fmla="*/ 1620634 h 1620634"/>
              <a:gd name="connsiteX0" fmla="*/ 517840 w 4942171"/>
              <a:gd name="connsiteY0" fmla="*/ 1602503 h 1602503"/>
              <a:gd name="connsiteX1" fmla="*/ 0 w 4942171"/>
              <a:gd name="connsiteY1" fmla="*/ 870263 h 1602503"/>
              <a:gd name="connsiteX2" fmla="*/ 1365012 w 4942171"/>
              <a:gd name="connsiteY2" fmla="*/ 0 h 1602503"/>
              <a:gd name="connsiteX3" fmla="*/ 4942171 w 4942171"/>
              <a:gd name="connsiteY3" fmla="*/ 444032 h 1602503"/>
              <a:gd name="connsiteX4" fmla="*/ 517840 w 4942171"/>
              <a:gd name="connsiteY4" fmla="*/ 1602503 h 1602503"/>
              <a:gd name="connsiteX0" fmla="*/ 75110 w 4499441"/>
              <a:gd name="connsiteY0" fmla="*/ 1602503 h 1602503"/>
              <a:gd name="connsiteX1" fmla="*/ 0 w 4499441"/>
              <a:gd name="connsiteY1" fmla="*/ 947543 h 1602503"/>
              <a:gd name="connsiteX2" fmla="*/ 922282 w 4499441"/>
              <a:gd name="connsiteY2" fmla="*/ 0 h 1602503"/>
              <a:gd name="connsiteX3" fmla="*/ 4499441 w 4499441"/>
              <a:gd name="connsiteY3" fmla="*/ 444032 h 1602503"/>
              <a:gd name="connsiteX4" fmla="*/ 75110 w 4499441"/>
              <a:gd name="connsiteY4" fmla="*/ 1602503 h 1602503"/>
              <a:gd name="connsiteX0" fmla="*/ 476624 w 4900955"/>
              <a:gd name="connsiteY0" fmla="*/ 1602503 h 1602503"/>
              <a:gd name="connsiteX1" fmla="*/ 0 w 4900955"/>
              <a:gd name="connsiteY1" fmla="*/ 857230 h 1602503"/>
              <a:gd name="connsiteX2" fmla="*/ 1323796 w 4900955"/>
              <a:gd name="connsiteY2" fmla="*/ 0 h 1602503"/>
              <a:gd name="connsiteX3" fmla="*/ 4900955 w 4900955"/>
              <a:gd name="connsiteY3" fmla="*/ 444032 h 1602503"/>
              <a:gd name="connsiteX4" fmla="*/ 476624 w 4900955"/>
              <a:gd name="connsiteY4" fmla="*/ 1602503 h 1602503"/>
              <a:gd name="connsiteX0" fmla="*/ 476624 w 4900955"/>
              <a:gd name="connsiteY0" fmla="*/ 1619034 h 1619034"/>
              <a:gd name="connsiteX1" fmla="*/ 0 w 4900955"/>
              <a:gd name="connsiteY1" fmla="*/ 873761 h 1619034"/>
              <a:gd name="connsiteX2" fmla="*/ 1305739 w 4900955"/>
              <a:gd name="connsiteY2" fmla="*/ 0 h 1619034"/>
              <a:gd name="connsiteX3" fmla="*/ 4900955 w 4900955"/>
              <a:gd name="connsiteY3" fmla="*/ 460563 h 1619034"/>
              <a:gd name="connsiteX4" fmla="*/ 476624 w 4900955"/>
              <a:gd name="connsiteY4" fmla="*/ 1619034 h 1619034"/>
              <a:gd name="connsiteX0" fmla="*/ 544568 w 4900955"/>
              <a:gd name="connsiteY0" fmla="*/ 1495756 h 1495756"/>
              <a:gd name="connsiteX1" fmla="*/ 0 w 4900955"/>
              <a:gd name="connsiteY1" fmla="*/ 873761 h 1495756"/>
              <a:gd name="connsiteX2" fmla="*/ 1305739 w 4900955"/>
              <a:gd name="connsiteY2" fmla="*/ 0 h 1495756"/>
              <a:gd name="connsiteX3" fmla="*/ 4900955 w 4900955"/>
              <a:gd name="connsiteY3" fmla="*/ 460563 h 1495756"/>
              <a:gd name="connsiteX4" fmla="*/ 544568 w 4900955"/>
              <a:gd name="connsiteY4" fmla="*/ 1495756 h 1495756"/>
              <a:gd name="connsiteX0" fmla="*/ 427474 w 4900955"/>
              <a:gd name="connsiteY0" fmla="*/ 1544756 h 1544756"/>
              <a:gd name="connsiteX1" fmla="*/ 0 w 4900955"/>
              <a:gd name="connsiteY1" fmla="*/ 873761 h 1544756"/>
              <a:gd name="connsiteX2" fmla="*/ 1305739 w 4900955"/>
              <a:gd name="connsiteY2" fmla="*/ 0 h 1544756"/>
              <a:gd name="connsiteX3" fmla="*/ 4900955 w 4900955"/>
              <a:gd name="connsiteY3" fmla="*/ 460563 h 1544756"/>
              <a:gd name="connsiteX4" fmla="*/ 427474 w 4900955"/>
              <a:gd name="connsiteY4" fmla="*/ 1544756 h 1544756"/>
              <a:gd name="connsiteX0" fmla="*/ 495272 w 4900955"/>
              <a:gd name="connsiteY0" fmla="*/ 1464295 h 1464295"/>
              <a:gd name="connsiteX1" fmla="*/ 0 w 4900955"/>
              <a:gd name="connsiteY1" fmla="*/ 873761 h 1464295"/>
              <a:gd name="connsiteX2" fmla="*/ 1305739 w 4900955"/>
              <a:gd name="connsiteY2" fmla="*/ 0 h 1464295"/>
              <a:gd name="connsiteX3" fmla="*/ 4900955 w 4900955"/>
              <a:gd name="connsiteY3" fmla="*/ 460563 h 1464295"/>
              <a:gd name="connsiteX4" fmla="*/ 495272 w 4900955"/>
              <a:gd name="connsiteY4" fmla="*/ 1464295 h 1464295"/>
              <a:gd name="connsiteX0" fmla="*/ 430751 w 4900955"/>
              <a:gd name="connsiteY0" fmla="*/ 1549708 h 1549708"/>
              <a:gd name="connsiteX1" fmla="*/ 0 w 4900955"/>
              <a:gd name="connsiteY1" fmla="*/ 873761 h 1549708"/>
              <a:gd name="connsiteX2" fmla="*/ 1305739 w 4900955"/>
              <a:gd name="connsiteY2" fmla="*/ 0 h 1549708"/>
              <a:gd name="connsiteX3" fmla="*/ 4900955 w 4900955"/>
              <a:gd name="connsiteY3" fmla="*/ 460563 h 1549708"/>
              <a:gd name="connsiteX4" fmla="*/ 430751 w 4900955"/>
              <a:gd name="connsiteY4" fmla="*/ 1549708 h 1549708"/>
              <a:gd name="connsiteX0" fmla="*/ 430751 w 4900955"/>
              <a:gd name="connsiteY0" fmla="*/ 1346207 h 1346207"/>
              <a:gd name="connsiteX1" fmla="*/ 0 w 4900955"/>
              <a:gd name="connsiteY1" fmla="*/ 670260 h 1346207"/>
              <a:gd name="connsiteX2" fmla="*/ 1074909 w 4900955"/>
              <a:gd name="connsiteY2" fmla="*/ 0 h 1346207"/>
              <a:gd name="connsiteX3" fmla="*/ 4900955 w 4900955"/>
              <a:gd name="connsiteY3" fmla="*/ 257062 h 1346207"/>
              <a:gd name="connsiteX4" fmla="*/ 430751 w 4900955"/>
              <a:gd name="connsiteY4" fmla="*/ 1346207 h 1346207"/>
              <a:gd name="connsiteX0" fmla="*/ 430751 w 4900955"/>
              <a:gd name="connsiteY0" fmla="*/ 1360434 h 1360434"/>
              <a:gd name="connsiteX1" fmla="*/ 0 w 4900955"/>
              <a:gd name="connsiteY1" fmla="*/ 684487 h 1360434"/>
              <a:gd name="connsiteX2" fmla="*/ 1035038 w 4900955"/>
              <a:gd name="connsiteY2" fmla="*/ 0 h 1360434"/>
              <a:gd name="connsiteX3" fmla="*/ 4900955 w 4900955"/>
              <a:gd name="connsiteY3" fmla="*/ 271289 h 1360434"/>
              <a:gd name="connsiteX4" fmla="*/ 430751 w 4900955"/>
              <a:gd name="connsiteY4" fmla="*/ 1360434 h 1360434"/>
              <a:gd name="connsiteX0" fmla="*/ 443567 w 4913771"/>
              <a:gd name="connsiteY0" fmla="*/ 1360434 h 1360434"/>
              <a:gd name="connsiteX1" fmla="*/ 0 w 4913771"/>
              <a:gd name="connsiteY1" fmla="*/ 692968 h 1360434"/>
              <a:gd name="connsiteX2" fmla="*/ 1047854 w 4913771"/>
              <a:gd name="connsiteY2" fmla="*/ 0 h 1360434"/>
              <a:gd name="connsiteX3" fmla="*/ 4913771 w 4913771"/>
              <a:gd name="connsiteY3" fmla="*/ 271289 h 1360434"/>
              <a:gd name="connsiteX4" fmla="*/ 443567 w 4913771"/>
              <a:gd name="connsiteY4" fmla="*/ 1360434 h 13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71" h="1360434">
                <a:moveTo>
                  <a:pt x="443567" y="1360434"/>
                </a:moveTo>
                <a:lnTo>
                  <a:pt x="0" y="692968"/>
                </a:lnTo>
                <a:lnTo>
                  <a:pt x="1047854" y="0"/>
                </a:lnTo>
                <a:lnTo>
                  <a:pt x="4913771" y="271289"/>
                </a:lnTo>
                <a:lnTo>
                  <a:pt x="443567" y="13604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Isosceles Triangle 101"/>
          <p:cNvSpPr/>
          <p:nvPr/>
        </p:nvSpPr>
        <p:spPr>
          <a:xfrm rot="2009551">
            <a:off x="-432961" y="2159010"/>
            <a:ext cx="5994105" cy="2701973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  <a:gd name="connsiteX0" fmla="*/ 557386 w 4376354"/>
              <a:gd name="connsiteY0" fmla="*/ 2026957 h 2026957"/>
              <a:gd name="connsiteX1" fmla="*/ 0 w 4376354"/>
              <a:gd name="connsiteY1" fmla="*/ 1186098 h 2026957"/>
              <a:gd name="connsiteX2" fmla="*/ 4376354 w 4376354"/>
              <a:gd name="connsiteY2" fmla="*/ 0 h 2026957"/>
              <a:gd name="connsiteX3" fmla="*/ 557386 w 4376354"/>
              <a:gd name="connsiteY3" fmla="*/ 2026957 h 2026957"/>
              <a:gd name="connsiteX0" fmla="*/ 557386 w 4455110"/>
              <a:gd name="connsiteY0" fmla="*/ 2041260 h 2041260"/>
              <a:gd name="connsiteX1" fmla="*/ 0 w 4455110"/>
              <a:gd name="connsiteY1" fmla="*/ 1200401 h 2041260"/>
              <a:gd name="connsiteX2" fmla="*/ 4455110 w 4455110"/>
              <a:gd name="connsiteY2" fmla="*/ 0 h 2041260"/>
              <a:gd name="connsiteX3" fmla="*/ 557386 w 4455110"/>
              <a:gd name="connsiteY3" fmla="*/ 2041260 h 2041260"/>
              <a:gd name="connsiteX0" fmla="*/ 597855 w 4495579"/>
              <a:gd name="connsiteY0" fmla="*/ 2041260 h 2041260"/>
              <a:gd name="connsiteX1" fmla="*/ 0 w 4495579"/>
              <a:gd name="connsiteY1" fmla="*/ 1101151 h 2041260"/>
              <a:gd name="connsiteX2" fmla="*/ 4495579 w 4495579"/>
              <a:gd name="connsiteY2" fmla="*/ 0 h 2041260"/>
              <a:gd name="connsiteX3" fmla="*/ 597855 w 4495579"/>
              <a:gd name="connsiteY3" fmla="*/ 2041260 h 2041260"/>
              <a:gd name="connsiteX0" fmla="*/ 656191 w 4495579"/>
              <a:gd name="connsiteY0" fmla="*/ 1838904 h 1838904"/>
              <a:gd name="connsiteX1" fmla="*/ 0 w 4495579"/>
              <a:gd name="connsiteY1" fmla="*/ 1101151 h 1838904"/>
              <a:gd name="connsiteX2" fmla="*/ 4495579 w 4495579"/>
              <a:gd name="connsiteY2" fmla="*/ 0 h 1838904"/>
              <a:gd name="connsiteX3" fmla="*/ 656191 w 4495579"/>
              <a:gd name="connsiteY3" fmla="*/ 1838904 h 1838904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  <a:gd name="connsiteX0" fmla="*/ 609433 w 4495579"/>
              <a:gd name="connsiteY0" fmla="*/ 2026480 h 2026480"/>
              <a:gd name="connsiteX1" fmla="*/ 0 w 4495579"/>
              <a:gd name="connsiteY1" fmla="*/ 1101151 h 2026480"/>
              <a:gd name="connsiteX2" fmla="*/ 4495579 w 4495579"/>
              <a:gd name="connsiteY2" fmla="*/ 0 h 2026480"/>
              <a:gd name="connsiteX3" fmla="*/ 609433 w 4495579"/>
              <a:gd name="connsiteY3" fmla="*/ 2026480 h 20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579" h="2026480">
                <a:moveTo>
                  <a:pt x="609433" y="2026480"/>
                </a:moveTo>
                <a:lnTo>
                  <a:pt x="0" y="1101151"/>
                </a:lnTo>
                <a:lnTo>
                  <a:pt x="4495579" y="0"/>
                </a:lnTo>
                <a:lnTo>
                  <a:pt x="609433" y="202648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Isosceles Triangle 101"/>
          <p:cNvSpPr/>
          <p:nvPr/>
        </p:nvSpPr>
        <p:spPr>
          <a:xfrm rot="2009551">
            <a:off x="-4497" y="2283274"/>
            <a:ext cx="5143277" cy="3824380"/>
          </a:xfrm>
          <a:custGeom>
            <a:avLst/>
            <a:gdLst>
              <a:gd name="connsiteX0" fmla="*/ 0 w 1060704"/>
              <a:gd name="connsiteY0" fmla="*/ 2749566 h 2749566"/>
              <a:gd name="connsiteX1" fmla="*/ 530352 w 1060704"/>
              <a:gd name="connsiteY1" fmla="*/ 0 h 2749566"/>
              <a:gd name="connsiteX2" fmla="*/ 1060704 w 1060704"/>
              <a:gd name="connsiteY2" fmla="*/ 2749566 h 2749566"/>
              <a:gd name="connsiteX3" fmla="*/ 0 w 1060704"/>
              <a:gd name="connsiteY3" fmla="*/ 2749566 h 2749566"/>
              <a:gd name="connsiteX0" fmla="*/ 0 w 1084689"/>
              <a:gd name="connsiteY0" fmla="*/ 2941879 h 2941879"/>
              <a:gd name="connsiteX1" fmla="*/ 554337 w 1084689"/>
              <a:gd name="connsiteY1" fmla="*/ 0 h 2941879"/>
              <a:gd name="connsiteX2" fmla="*/ 1084689 w 1084689"/>
              <a:gd name="connsiteY2" fmla="*/ 2749566 h 2941879"/>
              <a:gd name="connsiteX3" fmla="*/ 0 w 1084689"/>
              <a:gd name="connsiteY3" fmla="*/ 2941879 h 2941879"/>
              <a:gd name="connsiteX0" fmla="*/ 0 w 1326143"/>
              <a:gd name="connsiteY0" fmla="*/ 2941879 h 2941879"/>
              <a:gd name="connsiteX1" fmla="*/ 554337 w 1326143"/>
              <a:gd name="connsiteY1" fmla="*/ 0 h 2941879"/>
              <a:gd name="connsiteX2" fmla="*/ 1326143 w 1326143"/>
              <a:gd name="connsiteY2" fmla="*/ 2047868 h 2941879"/>
              <a:gd name="connsiteX3" fmla="*/ 0 w 1326143"/>
              <a:gd name="connsiteY3" fmla="*/ 2941879 h 2941879"/>
              <a:gd name="connsiteX0" fmla="*/ 0 w 1828124"/>
              <a:gd name="connsiteY0" fmla="*/ 3759534 h 3759534"/>
              <a:gd name="connsiteX1" fmla="*/ 1828124 w 1828124"/>
              <a:gd name="connsiteY1" fmla="*/ 0 h 3759534"/>
              <a:gd name="connsiteX2" fmla="*/ 1326143 w 1828124"/>
              <a:gd name="connsiteY2" fmla="*/ 2865523 h 3759534"/>
              <a:gd name="connsiteX3" fmla="*/ 0 w 1828124"/>
              <a:gd name="connsiteY3" fmla="*/ 3759534 h 3759534"/>
              <a:gd name="connsiteX0" fmla="*/ 0 w 3087607"/>
              <a:gd name="connsiteY0" fmla="*/ 4655947 h 4655947"/>
              <a:gd name="connsiteX1" fmla="*/ 3087607 w 3087607"/>
              <a:gd name="connsiteY1" fmla="*/ 0 h 4655947"/>
              <a:gd name="connsiteX2" fmla="*/ 1326143 w 3087607"/>
              <a:gd name="connsiteY2" fmla="*/ 3761936 h 4655947"/>
              <a:gd name="connsiteX3" fmla="*/ 0 w 3087607"/>
              <a:gd name="connsiteY3" fmla="*/ 4655947 h 4655947"/>
              <a:gd name="connsiteX0" fmla="*/ 0 w 2245757"/>
              <a:gd name="connsiteY0" fmla="*/ 3985471 h 3985471"/>
              <a:gd name="connsiteX1" fmla="*/ 2245757 w 2245757"/>
              <a:gd name="connsiteY1" fmla="*/ 0 h 3985471"/>
              <a:gd name="connsiteX2" fmla="*/ 484293 w 2245757"/>
              <a:gd name="connsiteY2" fmla="*/ 3761936 h 3985471"/>
              <a:gd name="connsiteX3" fmla="*/ 0 w 2245757"/>
              <a:gd name="connsiteY3" fmla="*/ 3985471 h 3985471"/>
              <a:gd name="connsiteX0" fmla="*/ 0 w 2392191"/>
              <a:gd name="connsiteY0" fmla="*/ 4183190 h 4183190"/>
              <a:gd name="connsiteX1" fmla="*/ 2392191 w 2392191"/>
              <a:gd name="connsiteY1" fmla="*/ 0 h 4183190"/>
              <a:gd name="connsiteX2" fmla="*/ 630727 w 2392191"/>
              <a:gd name="connsiteY2" fmla="*/ 3761936 h 4183190"/>
              <a:gd name="connsiteX3" fmla="*/ 0 w 2392191"/>
              <a:gd name="connsiteY3" fmla="*/ 4183190 h 4183190"/>
              <a:gd name="connsiteX0" fmla="*/ 0 w 2392191"/>
              <a:gd name="connsiteY0" fmla="*/ 4183190 h 4183190"/>
              <a:gd name="connsiteX1" fmla="*/ 272174 w 2392191"/>
              <a:gd name="connsiteY1" fmla="*/ 3700830 h 4183190"/>
              <a:gd name="connsiteX2" fmla="*/ 2392191 w 2392191"/>
              <a:gd name="connsiteY2" fmla="*/ 0 h 4183190"/>
              <a:gd name="connsiteX3" fmla="*/ 630727 w 2392191"/>
              <a:gd name="connsiteY3" fmla="*/ 3761936 h 4183190"/>
              <a:gd name="connsiteX4" fmla="*/ 0 w 2392191"/>
              <a:gd name="connsiteY4" fmla="*/ 4183190 h 4183190"/>
              <a:gd name="connsiteX0" fmla="*/ 853178 w 3245369"/>
              <a:gd name="connsiteY0" fmla="*/ 4183190 h 4183190"/>
              <a:gd name="connsiteX1" fmla="*/ 0 w 3245369"/>
              <a:gd name="connsiteY1" fmla="*/ 2895308 h 4183190"/>
              <a:gd name="connsiteX2" fmla="*/ 3245369 w 3245369"/>
              <a:gd name="connsiteY2" fmla="*/ 0 h 4183190"/>
              <a:gd name="connsiteX3" fmla="*/ 1483905 w 3245369"/>
              <a:gd name="connsiteY3" fmla="*/ 3761936 h 4183190"/>
              <a:gd name="connsiteX4" fmla="*/ 853178 w 3245369"/>
              <a:gd name="connsiteY4" fmla="*/ 4183190 h 418319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1483905 w 3312395"/>
              <a:gd name="connsiteY3" fmla="*/ 3755876 h 4177130"/>
              <a:gd name="connsiteX4" fmla="*/ 853178 w 3312395"/>
              <a:gd name="connsiteY4" fmla="*/ 4177130 h 4177130"/>
              <a:gd name="connsiteX0" fmla="*/ 853178 w 3312395"/>
              <a:gd name="connsiteY0" fmla="*/ 4177130 h 4177130"/>
              <a:gd name="connsiteX1" fmla="*/ 0 w 3312395"/>
              <a:gd name="connsiteY1" fmla="*/ 2889248 h 4177130"/>
              <a:gd name="connsiteX2" fmla="*/ 3312395 w 3312395"/>
              <a:gd name="connsiteY2" fmla="*/ 0 h 4177130"/>
              <a:gd name="connsiteX3" fmla="*/ 853178 w 3312395"/>
              <a:gd name="connsiteY3" fmla="*/ 4177130 h 4177130"/>
              <a:gd name="connsiteX0" fmla="*/ 928577 w 3312395"/>
              <a:gd name="connsiteY0" fmla="*/ 4291078 h 4291078"/>
              <a:gd name="connsiteX1" fmla="*/ 0 w 3312395"/>
              <a:gd name="connsiteY1" fmla="*/ 2889248 h 4291078"/>
              <a:gd name="connsiteX2" fmla="*/ 3312395 w 3312395"/>
              <a:gd name="connsiteY2" fmla="*/ 0 h 4291078"/>
              <a:gd name="connsiteX3" fmla="*/ 928577 w 3312395"/>
              <a:gd name="connsiteY3" fmla="*/ 4291078 h 4291078"/>
              <a:gd name="connsiteX0" fmla="*/ 928577 w 4240249"/>
              <a:gd name="connsiteY0" fmla="*/ 2850754 h 2850754"/>
              <a:gd name="connsiteX1" fmla="*/ 0 w 4240249"/>
              <a:gd name="connsiteY1" fmla="*/ 1448924 h 2850754"/>
              <a:gd name="connsiteX2" fmla="*/ 4240249 w 4240249"/>
              <a:gd name="connsiteY2" fmla="*/ 0 h 2850754"/>
              <a:gd name="connsiteX3" fmla="*/ 928577 w 4240249"/>
              <a:gd name="connsiteY3" fmla="*/ 2850754 h 2850754"/>
              <a:gd name="connsiteX0" fmla="*/ 0 w 3311672"/>
              <a:gd name="connsiteY0" fmla="*/ 2850754 h 2850754"/>
              <a:gd name="connsiteX1" fmla="*/ 104759 w 3311672"/>
              <a:gd name="connsiteY1" fmla="*/ 1886831 h 2850754"/>
              <a:gd name="connsiteX2" fmla="*/ 3311672 w 3311672"/>
              <a:gd name="connsiteY2" fmla="*/ 0 h 2850754"/>
              <a:gd name="connsiteX3" fmla="*/ 0 w 3311672"/>
              <a:gd name="connsiteY3" fmla="*/ 2850754 h 2850754"/>
              <a:gd name="connsiteX0" fmla="*/ 545786 w 3857458"/>
              <a:gd name="connsiteY0" fmla="*/ 2850754 h 2850754"/>
              <a:gd name="connsiteX1" fmla="*/ 0 w 3857458"/>
              <a:gd name="connsiteY1" fmla="*/ 2027426 h 2850754"/>
              <a:gd name="connsiteX2" fmla="*/ 3857458 w 3857458"/>
              <a:gd name="connsiteY2" fmla="*/ 0 h 2850754"/>
              <a:gd name="connsiteX3" fmla="*/ 545786 w 3857458"/>
              <a:gd name="connsiteY3" fmla="*/ 2850754 h 2850754"/>
              <a:gd name="connsiteX0" fmla="*/ 551455 w 3857458"/>
              <a:gd name="connsiteY0" fmla="*/ 2897415 h 2897415"/>
              <a:gd name="connsiteX1" fmla="*/ 0 w 3857458"/>
              <a:gd name="connsiteY1" fmla="*/ 2027426 h 2897415"/>
              <a:gd name="connsiteX2" fmla="*/ 3857458 w 3857458"/>
              <a:gd name="connsiteY2" fmla="*/ 0 h 2897415"/>
              <a:gd name="connsiteX3" fmla="*/ 551455 w 3857458"/>
              <a:gd name="connsiteY3" fmla="*/ 2897415 h 2897415"/>
              <a:gd name="connsiteX0" fmla="*/ 557386 w 3857458"/>
              <a:gd name="connsiteY0" fmla="*/ 2868285 h 2868285"/>
              <a:gd name="connsiteX1" fmla="*/ 0 w 3857458"/>
              <a:gd name="connsiteY1" fmla="*/ 2027426 h 2868285"/>
              <a:gd name="connsiteX2" fmla="*/ 3857458 w 3857458"/>
              <a:gd name="connsiteY2" fmla="*/ 0 h 2868285"/>
              <a:gd name="connsiteX3" fmla="*/ 557386 w 3857458"/>
              <a:gd name="connsiteY3" fmla="*/ 2868285 h 286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7458" h="2868285">
                <a:moveTo>
                  <a:pt x="557386" y="2868285"/>
                </a:moveTo>
                <a:lnTo>
                  <a:pt x="0" y="2027426"/>
                </a:lnTo>
                <a:lnTo>
                  <a:pt x="3857458" y="0"/>
                </a:lnTo>
                <a:lnTo>
                  <a:pt x="557386" y="28682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5" name="TextBox 84"/>
          <p:cNvSpPr txBox="1"/>
          <p:nvPr/>
        </p:nvSpPr>
        <p:spPr>
          <a:xfrm>
            <a:off x="9290596" y="5349894"/>
            <a:ext cx="1843235" cy="702571"/>
          </a:xfrm>
          <a:prstGeom prst="cloudCallout">
            <a:avLst>
              <a:gd name="adj1" fmla="val -174792"/>
              <a:gd name="adj2" fmla="val -19054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What to do with his car.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191394" y="1823529"/>
            <a:ext cx="2231692" cy="702571"/>
          </a:xfrm>
          <a:prstGeom prst="cloudCallout">
            <a:avLst>
              <a:gd name="adj1" fmla="val -144967"/>
              <a:gd name="adj2" fmla="val 1172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How much can I spend now?</a:t>
            </a:r>
          </a:p>
        </p:txBody>
      </p:sp>
      <p:sp>
        <p:nvSpPr>
          <p:cNvPr id="104" name="Oval 103"/>
          <p:cNvSpPr/>
          <p:nvPr/>
        </p:nvSpPr>
        <p:spPr>
          <a:xfrm>
            <a:off x="4717846" y="2688100"/>
            <a:ext cx="2270560" cy="227056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26" name="Group 125"/>
          <p:cNvGrpSpPr/>
          <p:nvPr/>
        </p:nvGrpSpPr>
        <p:grpSpPr>
          <a:xfrm>
            <a:off x="-24916" y="841933"/>
            <a:ext cx="12203557" cy="6029715"/>
            <a:chOff x="-8668" y="950740"/>
            <a:chExt cx="9152668" cy="4522286"/>
          </a:xfrm>
          <a:effectLst/>
        </p:grpSpPr>
        <p:sp>
          <p:nvSpPr>
            <p:cNvPr id="125" name="Rectangle 124"/>
            <p:cNvSpPr/>
            <p:nvPr/>
          </p:nvSpPr>
          <p:spPr>
            <a:xfrm>
              <a:off x="-8668" y="970640"/>
              <a:ext cx="638175" cy="4489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936531" y="950740"/>
              <a:ext cx="207469" cy="451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Rectangle 127"/>
            <p:cNvSpPr/>
            <p:nvPr/>
          </p:nvSpPr>
          <p:spPr>
            <a:xfrm rot="5400000">
              <a:off x="4361833" y="-3411091"/>
              <a:ext cx="232502" cy="8956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9" name="Rectangle 128"/>
            <p:cNvSpPr/>
            <p:nvPr/>
          </p:nvSpPr>
          <p:spPr>
            <a:xfrm rot="5400000">
              <a:off x="4372082" y="804844"/>
              <a:ext cx="296097" cy="9040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361885" y="589067"/>
            <a:ext cx="2225791" cy="983581"/>
          </a:xfrm>
          <a:prstGeom prst="cloudCallout">
            <a:avLst>
              <a:gd name="adj1" fmla="val -117847"/>
              <a:gd name="adj2" fmla="val 16902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He always handled the money.                        I feel lost!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81052" y="5849528"/>
            <a:ext cx="1893083" cy="477881"/>
          </a:xfrm>
          <a:prstGeom prst="cloudCallout">
            <a:avLst>
              <a:gd name="adj1" fmla="val -83487"/>
              <a:gd name="adj2" fmla="val -287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_________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31968" y="4131473"/>
            <a:ext cx="2323829" cy="702571"/>
          </a:xfrm>
          <a:prstGeom prst="cloudCallout">
            <a:avLst>
              <a:gd name="adj1" fmla="val 110800"/>
              <a:gd name="adj2" fmla="val -6867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What to do with life insurance money?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37840" y="2285308"/>
            <a:ext cx="2287531" cy="702571"/>
          </a:xfrm>
          <a:prstGeom prst="cloudCallout">
            <a:avLst>
              <a:gd name="adj1" fmla="val 120136"/>
              <a:gd name="adj2" fmla="val 8963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How to handle investments?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614684" y="656845"/>
            <a:ext cx="1563635" cy="702571"/>
          </a:xfrm>
          <a:prstGeom prst="cloudCallout">
            <a:avLst>
              <a:gd name="adj1" fmla="val -62283"/>
              <a:gd name="adj2" fmla="val 1432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How to settle the estate?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926636" y="632073"/>
            <a:ext cx="1608520" cy="702571"/>
          </a:xfrm>
          <a:prstGeom prst="cloudCallout">
            <a:avLst>
              <a:gd name="adj1" fmla="val 2823"/>
              <a:gd name="adj2" fmla="val 19840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Family problems?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594298" y="4300138"/>
            <a:ext cx="2263217" cy="702571"/>
          </a:xfrm>
          <a:prstGeom prst="cloudCallout">
            <a:avLst>
              <a:gd name="adj1" fmla="val -159824"/>
              <a:gd name="adj2" fmla="val -996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Should I move or stay?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63084" y="1366992"/>
            <a:ext cx="1862976" cy="702571"/>
          </a:xfrm>
          <a:prstGeom prst="cloudCallout">
            <a:avLst>
              <a:gd name="adj1" fmla="val 128444"/>
              <a:gd name="adj2" fmla="val 16979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They don’t understand!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191394" y="2887459"/>
            <a:ext cx="2723981" cy="983581"/>
          </a:xfrm>
          <a:prstGeom prst="cloudCallout">
            <a:avLst>
              <a:gd name="adj1" fmla="val -125993"/>
              <a:gd name="adj2" fmla="val 1558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We never talked about what to do after one of us died!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01542" y="3181396"/>
            <a:ext cx="2323829" cy="702571"/>
          </a:xfrm>
          <a:prstGeom prst="cloudCallout">
            <a:avLst>
              <a:gd name="adj1" fmla="val 117988"/>
              <a:gd name="adj2" fmla="val 419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This is the worst I’ve ever felt.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624F964-A4EA-4906-B8DB-B7A48B7AAF00}"/>
              </a:ext>
            </a:extLst>
          </p:cNvPr>
          <p:cNvSpPr txBox="1"/>
          <p:nvPr/>
        </p:nvSpPr>
        <p:spPr>
          <a:xfrm>
            <a:off x="2890869" y="804724"/>
            <a:ext cx="1999144" cy="702571"/>
          </a:xfrm>
          <a:prstGeom prst="cloudCallout">
            <a:avLst>
              <a:gd name="adj1" fmla="val 60559"/>
              <a:gd name="adj2" fmla="val 20973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accent6"/>
                </a:solidFill>
                <a:latin typeface="Arial Narrow" panose="020B0606020202030204" pitchFamily="34" charset="0"/>
              </a:rPr>
              <a:t>Will I be ok financially?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326060" y="5780924"/>
            <a:ext cx="1702704" cy="477881"/>
          </a:xfrm>
          <a:prstGeom prst="cloudCallout">
            <a:avLst>
              <a:gd name="adj1" fmla="val 55437"/>
              <a:gd name="adj2" fmla="val -25554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________</a:t>
            </a: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183213" y="5349894"/>
            <a:ext cx="1467680" cy="477881"/>
          </a:xfrm>
          <a:prstGeom prst="cloudCallout">
            <a:avLst>
              <a:gd name="adj1" fmla="val 130351"/>
              <a:gd name="adj2" fmla="val -24148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accent6"/>
                </a:solidFill>
                <a:latin typeface="Arial Narrow" panose="020B0606020202030204" pitchFamily="34" charset="0"/>
              </a:rPr>
              <a:t>_______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pic>
        <p:nvPicPr>
          <p:cNvPr id="5" name="Picture 4" descr="A close up of a person&#10;&#10;Description automatically generated with medium confidence">
            <a:extLst>
              <a:ext uri="{FF2B5EF4-FFF2-40B4-BE49-F238E27FC236}">
                <a16:creationId xmlns="" xmlns:a16="http://schemas.microsoft.com/office/drawing/2014/main" id="{912C7627-7AD9-402A-A95E-92FE5AD0B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09" y="2190968"/>
            <a:ext cx="2493888" cy="3738962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4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19" grpId="0" animBg="1"/>
      <p:bldP spid="118" grpId="0" animBg="1"/>
      <p:bldP spid="117" grpId="0" animBg="1"/>
      <p:bldP spid="106" grpId="0" animBg="1"/>
      <p:bldP spid="105" grpId="0" animBg="1"/>
      <p:bldP spid="102" grpId="0" animBg="1"/>
      <p:bldP spid="113" grpId="0" animBg="1"/>
      <p:bldP spid="114" grpId="0" animBg="1"/>
      <p:bldP spid="115" grpId="0" animBg="1"/>
      <p:bldP spid="116" grpId="0" animBg="1"/>
      <p:bldP spid="112" grpId="0" animBg="1"/>
      <p:bldP spid="111" grpId="0" animBg="1"/>
      <p:bldP spid="109" grpId="0" animBg="1"/>
      <p:bldP spid="108" grpId="0" animBg="1"/>
      <p:bldP spid="107" grpId="0" animBg="1"/>
      <p:bldP spid="85" grpId="0" animBg="1"/>
      <p:bldP spid="90" grpId="0" animBg="1"/>
      <p:bldP spid="80" grpId="0" animBg="1"/>
      <p:bldP spid="81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4" grpId="0" animBg="1"/>
      <p:bldP spid="93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" y="921837"/>
            <a:ext cx="11279987" cy="4388544"/>
          </a:xfrm>
          <a:prstGeom prst="rect">
            <a:avLst/>
          </a:prstGeom>
        </p:spPr>
      </p:pic>
      <p:pic>
        <p:nvPicPr>
          <p:cNvPr id="4" name="Picture 3" descr="A person's hand holding a pen&#10;&#10;Description automatically generated with low confidence">
            <a:extLst>
              <a:ext uri="{FF2B5EF4-FFF2-40B4-BE49-F238E27FC236}">
                <a16:creationId xmlns="" xmlns:a16="http://schemas.microsoft.com/office/drawing/2014/main" id="{516C31DF-AB67-43F6-B8CE-FFA961009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6" t="24842" b="31334"/>
          <a:stretch/>
        </p:blipFill>
        <p:spPr>
          <a:xfrm rot="19888052">
            <a:off x="5265725" y="4595569"/>
            <a:ext cx="3204198" cy="300551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92466" y="1283937"/>
            <a:ext cx="3522583" cy="5301460"/>
            <a:chOff x="3334809" y="1010992"/>
            <a:chExt cx="2641937" cy="392805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334809" y="1010992"/>
              <a:ext cx="0" cy="3928056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976746" y="1010992"/>
              <a:ext cx="0" cy="3928056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 hidden="1"/>
          <p:cNvGrpSpPr/>
          <p:nvPr/>
        </p:nvGrpSpPr>
        <p:grpSpPr>
          <a:xfrm>
            <a:off x="1169144" y="1058536"/>
            <a:ext cx="10127492" cy="4107386"/>
            <a:chOff x="876858" y="793902"/>
            <a:chExt cx="7595619" cy="3080540"/>
          </a:xfrm>
        </p:grpSpPr>
        <p:grpSp>
          <p:nvGrpSpPr>
            <p:cNvPr id="29" name="Group 28"/>
            <p:cNvGrpSpPr/>
            <p:nvPr/>
          </p:nvGrpSpPr>
          <p:grpSpPr>
            <a:xfrm>
              <a:off x="959532" y="1775696"/>
              <a:ext cx="2236430" cy="1435496"/>
              <a:chOff x="700602" y="1942298"/>
              <a:chExt cx="2236430" cy="143549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00602" y="2222360"/>
                <a:ext cx="2236430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Bradley Hand ITC" panose="03070402050302030203" pitchFamily="66" charset="0"/>
                  </a:rPr>
                  <a:t>1.   Memorial service and family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0602" y="2666679"/>
                <a:ext cx="1870945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Bradley Hand ITC" panose="03070402050302030203" pitchFamily="66" charset="0"/>
                  </a:rPr>
                  <a:t>2.   Postpone Germany trip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0602" y="3123879"/>
                <a:ext cx="1941877" cy="253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Bradley Hand ITC" panose="03070402050302030203" pitchFamily="66" charset="0"/>
                  </a:rPr>
                  <a:t>3.   Request leave of absence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38358" y="1942298"/>
                <a:ext cx="841817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ln>
                      <a:solidFill>
                        <a:schemeClr val="tx1"/>
                      </a:solidFill>
                    </a:ln>
                    <a:latin typeface="Bradley Hand ITC" panose="03070402050302030203" pitchFamily="66" charset="0"/>
                  </a:rPr>
                  <a:t>Essential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603347" y="1758982"/>
              <a:ext cx="2271198" cy="1667672"/>
              <a:chOff x="3427703" y="1920778"/>
              <a:chExt cx="2271198" cy="166767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427703" y="2222360"/>
                <a:ext cx="2271198" cy="1366090"/>
                <a:chOff x="1728087" y="1442428"/>
                <a:chExt cx="2271198" cy="136609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728087" y="1442428"/>
                  <a:ext cx="95002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</a:rPr>
                    <a:t>1.   Pay bills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728087" y="1886747"/>
                  <a:ext cx="167738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</a:rPr>
                    <a:t>2.   Self –care: try yoga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728087" y="2318191"/>
                  <a:ext cx="2271198" cy="4903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09026" indent="-309026">
                    <a:lnSpc>
                      <a:spcPct val="114000"/>
                    </a:lnSpc>
                  </a:pPr>
                  <a:r>
                    <a:rPr lang="en-US" sz="1600" b="1" dirty="0">
                      <a:latin typeface="Bradley Hand ITC" panose="03070402050302030203" pitchFamily="66" charset="0"/>
                    </a:rPr>
                    <a:t>3.   Apply for company         death benefits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78042" y="1920778"/>
                <a:ext cx="887503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ln>
                      <a:solidFill>
                        <a:schemeClr val="tx1"/>
                      </a:solidFill>
                    </a:ln>
                    <a:latin typeface="Bradley Hand ITC" panose="03070402050302030203" pitchFamily="66" charset="0"/>
                  </a:rPr>
                  <a:t>Important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325014" y="1785576"/>
              <a:ext cx="2147463" cy="2088866"/>
              <a:chOff x="6154805" y="1952176"/>
              <a:chExt cx="2147463" cy="208886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154805" y="2222360"/>
                <a:ext cx="2147463" cy="1818682"/>
                <a:chOff x="1728087" y="1442428"/>
                <a:chExt cx="2147463" cy="1818682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1728087" y="1442428"/>
                  <a:ext cx="2139189" cy="438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09026" indent="-309026"/>
                  <a:r>
                    <a:rPr lang="en-US" sz="1600" b="1" dirty="0">
                      <a:latin typeface="Bradley Hand ITC" panose="03070402050302030203" pitchFamily="66" charset="0"/>
                    </a:rPr>
                    <a:t>1.   Sell second car; cancel                 insurance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728087" y="2105673"/>
                  <a:ext cx="161246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</a:rPr>
                    <a:t>2.   Hire household help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728087" y="2556434"/>
                  <a:ext cx="180963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</a:rPr>
                    <a:t>3.   Roll over Mike’s 4036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728087" y="3007194"/>
                  <a:ext cx="214746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atin typeface="Bradley Hand ITC" panose="03070402050302030203" pitchFamily="66" charset="0"/>
                    </a:rPr>
                    <a:t>4.   Attorney: draw up new will</a:t>
                  </a: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6398882" y="1952176"/>
                <a:ext cx="880289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b="1" dirty="0">
                    <a:ln>
                      <a:solidFill>
                        <a:schemeClr val="tx1"/>
                      </a:solidFill>
                    </a:ln>
                    <a:latin typeface="Bradley Hand ITC" panose="03070402050302030203" pitchFamily="66" charset="0"/>
                  </a:rPr>
                  <a:t>Postponed</a:t>
                </a: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876858" y="865790"/>
              <a:ext cx="991674" cy="991674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733" b="1" u="sng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Bradley Hand ITC" panose="03070402050302030203" pitchFamily="66" charset="0"/>
                </a:rPr>
                <a:t>NOW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609062" y="840694"/>
              <a:ext cx="991674" cy="991674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733" b="1" u="sng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Bradley Hand ITC" panose="03070402050302030203" pitchFamily="66" charset="0"/>
                </a:rPr>
                <a:t>SOON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431557" y="793902"/>
              <a:ext cx="991674" cy="991674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733" b="1" u="sng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Bradley Hand ITC" panose="03070402050302030203" pitchFamily="66" charset="0"/>
                </a:rPr>
                <a:t>LATER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rot="16200000">
            <a:off x="9137740" y="394085"/>
            <a:ext cx="4097363" cy="4488523"/>
            <a:chOff x="5361420" y="1941751"/>
            <a:chExt cx="4017758" cy="4401325"/>
          </a:xfrm>
        </p:grpSpPr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420" y="1941751"/>
              <a:ext cx="3797591" cy="3240997"/>
            </a:xfrm>
            <a:prstGeom prst="rect">
              <a:avLst/>
            </a:prstGeom>
            <a:noFill/>
            <a:ln>
              <a:noFill/>
            </a:ln>
            <a:effectLst>
              <a:outerShdw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Isosceles Triangle 1"/>
            <p:cNvSpPr/>
            <p:nvPr/>
          </p:nvSpPr>
          <p:spPr>
            <a:xfrm rot="7860165">
              <a:off x="6329051" y="3292949"/>
              <a:ext cx="3852244" cy="2248010"/>
            </a:xfrm>
            <a:custGeom>
              <a:avLst/>
              <a:gdLst>
                <a:gd name="connsiteX0" fmla="*/ 0 w 2002628"/>
                <a:gd name="connsiteY0" fmla="*/ 1195962 h 1195962"/>
                <a:gd name="connsiteX1" fmla="*/ 1006741 w 2002628"/>
                <a:gd name="connsiteY1" fmla="*/ 0 h 1195962"/>
                <a:gd name="connsiteX2" fmla="*/ 2002628 w 2002628"/>
                <a:gd name="connsiteY2" fmla="*/ 1195962 h 1195962"/>
                <a:gd name="connsiteX3" fmla="*/ 0 w 2002628"/>
                <a:gd name="connsiteY3" fmla="*/ 1195962 h 1195962"/>
                <a:gd name="connsiteX0" fmla="*/ 0 w 2466459"/>
                <a:gd name="connsiteY0" fmla="*/ 1195323 h 1195962"/>
                <a:gd name="connsiteX1" fmla="*/ 1470572 w 2466459"/>
                <a:gd name="connsiteY1" fmla="*/ 0 h 1195962"/>
                <a:gd name="connsiteX2" fmla="*/ 2466459 w 2466459"/>
                <a:gd name="connsiteY2" fmla="*/ 1195962 h 1195962"/>
                <a:gd name="connsiteX3" fmla="*/ 0 w 2466459"/>
                <a:gd name="connsiteY3" fmla="*/ 1195323 h 1195962"/>
                <a:gd name="connsiteX0" fmla="*/ 0 w 2466459"/>
                <a:gd name="connsiteY0" fmla="*/ 1218270 h 1218909"/>
                <a:gd name="connsiteX1" fmla="*/ 1414984 w 2466459"/>
                <a:gd name="connsiteY1" fmla="*/ 0 h 1218909"/>
                <a:gd name="connsiteX2" fmla="*/ 2466459 w 2466459"/>
                <a:gd name="connsiteY2" fmla="*/ 1218909 h 1218909"/>
                <a:gd name="connsiteX3" fmla="*/ 0 w 2466459"/>
                <a:gd name="connsiteY3" fmla="*/ 1218270 h 1218909"/>
                <a:gd name="connsiteX0" fmla="*/ 0 w 2856418"/>
                <a:gd name="connsiteY0" fmla="*/ 1218270 h 1640136"/>
                <a:gd name="connsiteX1" fmla="*/ 1414984 w 2856418"/>
                <a:gd name="connsiteY1" fmla="*/ 0 h 1640136"/>
                <a:gd name="connsiteX2" fmla="*/ 2856418 w 2856418"/>
                <a:gd name="connsiteY2" fmla="*/ 1640136 h 1640136"/>
                <a:gd name="connsiteX3" fmla="*/ 0 w 2856418"/>
                <a:gd name="connsiteY3" fmla="*/ 1218270 h 1640136"/>
                <a:gd name="connsiteX0" fmla="*/ 0 w 2838773"/>
                <a:gd name="connsiteY0" fmla="*/ 1238566 h 1640136"/>
                <a:gd name="connsiteX1" fmla="*/ 1397339 w 2838773"/>
                <a:gd name="connsiteY1" fmla="*/ 0 h 1640136"/>
                <a:gd name="connsiteX2" fmla="*/ 2838773 w 2838773"/>
                <a:gd name="connsiteY2" fmla="*/ 1640136 h 1640136"/>
                <a:gd name="connsiteX3" fmla="*/ 0 w 2838773"/>
                <a:gd name="connsiteY3" fmla="*/ 1238566 h 1640136"/>
                <a:gd name="connsiteX0" fmla="*/ 0 w 2814363"/>
                <a:gd name="connsiteY0" fmla="*/ 1238566 h 1625613"/>
                <a:gd name="connsiteX1" fmla="*/ 1397339 w 2814363"/>
                <a:gd name="connsiteY1" fmla="*/ 0 h 1625613"/>
                <a:gd name="connsiteX2" fmla="*/ 2814363 w 2814363"/>
                <a:gd name="connsiteY2" fmla="*/ 1625613 h 1625613"/>
                <a:gd name="connsiteX3" fmla="*/ 0 w 2814363"/>
                <a:gd name="connsiteY3" fmla="*/ 1238566 h 1625613"/>
                <a:gd name="connsiteX0" fmla="*/ 0 w 2636998"/>
                <a:gd name="connsiteY0" fmla="*/ 1238566 h 1709161"/>
                <a:gd name="connsiteX1" fmla="*/ 1397339 w 2636998"/>
                <a:gd name="connsiteY1" fmla="*/ 0 h 1709161"/>
                <a:gd name="connsiteX2" fmla="*/ 2636998 w 2636998"/>
                <a:gd name="connsiteY2" fmla="*/ 1709161 h 1709161"/>
                <a:gd name="connsiteX3" fmla="*/ 0 w 2636998"/>
                <a:gd name="connsiteY3" fmla="*/ 1238566 h 1709161"/>
                <a:gd name="connsiteX0" fmla="*/ 0 w 2760543"/>
                <a:gd name="connsiteY0" fmla="*/ 1238566 h 1577006"/>
                <a:gd name="connsiteX1" fmla="*/ 1397339 w 2760543"/>
                <a:gd name="connsiteY1" fmla="*/ 0 h 1577006"/>
                <a:gd name="connsiteX2" fmla="*/ 2760543 w 2760543"/>
                <a:gd name="connsiteY2" fmla="*/ 1577006 h 1577006"/>
                <a:gd name="connsiteX3" fmla="*/ 0 w 2760543"/>
                <a:gd name="connsiteY3" fmla="*/ 1238566 h 1577006"/>
                <a:gd name="connsiteX0" fmla="*/ 0 w 2799369"/>
                <a:gd name="connsiteY0" fmla="*/ 1248638 h 1577006"/>
                <a:gd name="connsiteX1" fmla="*/ 1436165 w 2799369"/>
                <a:gd name="connsiteY1" fmla="*/ 0 h 1577006"/>
                <a:gd name="connsiteX2" fmla="*/ 2799369 w 2799369"/>
                <a:gd name="connsiteY2" fmla="*/ 1577006 h 1577006"/>
                <a:gd name="connsiteX3" fmla="*/ 0 w 2799369"/>
                <a:gd name="connsiteY3" fmla="*/ 1248638 h 1577006"/>
                <a:gd name="connsiteX0" fmla="*/ 0 w 2799369"/>
                <a:gd name="connsiteY0" fmla="*/ 1248638 h 1577006"/>
                <a:gd name="connsiteX1" fmla="*/ 1436165 w 2799369"/>
                <a:gd name="connsiteY1" fmla="*/ 0 h 1577006"/>
                <a:gd name="connsiteX2" fmla="*/ 2799369 w 2799369"/>
                <a:gd name="connsiteY2" fmla="*/ 1577006 h 1577006"/>
                <a:gd name="connsiteX3" fmla="*/ 1544473 w 2799369"/>
                <a:gd name="connsiteY3" fmla="*/ 1433260 h 1577006"/>
                <a:gd name="connsiteX4" fmla="*/ 0 w 2799369"/>
                <a:gd name="connsiteY4" fmla="*/ 1248638 h 1577006"/>
                <a:gd name="connsiteX0" fmla="*/ 0 w 3179327"/>
                <a:gd name="connsiteY0" fmla="*/ 1248638 h 2017350"/>
                <a:gd name="connsiteX1" fmla="*/ 1436165 w 3179327"/>
                <a:gd name="connsiteY1" fmla="*/ 0 h 2017350"/>
                <a:gd name="connsiteX2" fmla="*/ 3179327 w 3179327"/>
                <a:gd name="connsiteY2" fmla="*/ 2017350 h 2017350"/>
                <a:gd name="connsiteX3" fmla="*/ 1544473 w 3179327"/>
                <a:gd name="connsiteY3" fmla="*/ 1433260 h 2017350"/>
                <a:gd name="connsiteX4" fmla="*/ 0 w 3179327"/>
                <a:gd name="connsiteY4" fmla="*/ 1248638 h 2017350"/>
                <a:gd name="connsiteX0" fmla="*/ 0 w 3200827"/>
                <a:gd name="connsiteY0" fmla="*/ 1248638 h 2018864"/>
                <a:gd name="connsiteX1" fmla="*/ 1436165 w 3200827"/>
                <a:gd name="connsiteY1" fmla="*/ 0 h 2018864"/>
                <a:gd name="connsiteX2" fmla="*/ 3200827 w 3200827"/>
                <a:gd name="connsiteY2" fmla="*/ 2018864 h 2018864"/>
                <a:gd name="connsiteX3" fmla="*/ 1544473 w 3200827"/>
                <a:gd name="connsiteY3" fmla="*/ 1433260 h 2018864"/>
                <a:gd name="connsiteX4" fmla="*/ 0 w 3200827"/>
                <a:gd name="connsiteY4" fmla="*/ 1248638 h 2018864"/>
                <a:gd name="connsiteX0" fmla="*/ 0 w 3200827"/>
                <a:gd name="connsiteY0" fmla="*/ 1248638 h 2018864"/>
                <a:gd name="connsiteX1" fmla="*/ 1436165 w 3200827"/>
                <a:gd name="connsiteY1" fmla="*/ 0 h 2018864"/>
                <a:gd name="connsiteX2" fmla="*/ 3200827 w 3200827"/>
                <a:gd name="connsiteY2" fmla="*/ 2018864 h 2018864"/>
                <a:gd name="connsiteX3" fmla="*/ 1544473 w 3200827"/>
                <a:gd name="connsiteY3" fmla="*/ 1433260 h 2018864"/>
                <a:gd name="connsiteX4" fmla="*/ 0 w 3200827"/>
                <a:gd name="connsiteY4" fmla="*/ 1248638 h 2018864"/>
                <a:gd name="connsiteX0" fmla="*/ 0 w 3285325"/>
                <a:gd name="connsiteY0" fmla="*/ 1248638 h 2116792"/>
                <a:gd name="connsiteX1" fmla="*/ 1436165 w 3285325"/>
                <a:gd name="connsiteY1" fmla="*/ 0 h 2116792"/>
                <a:gd name="connsiteX2" fmla="*/ 3285325 w 3285325"/>
                <a:gd name="connsiteY2" fmla="*/ 2116792 h 2116792"/>
                <a:gd name="connsiteX3" fmla="*/ 1544473 w 3285325"/>
                <a:gd name="connsiteY3" fmla="*/ 1433260 h 2116792"/>
                <a:gd name="connsiteX4" fmla="*/ 0 w 3285325"/>
                <a:gd name="connsiteY4" fmla="*/ 1248638 h 2116792"/>
                <a:gd name="connsiteX0" fmla="*/ 0 w 3285325"/>
                <a:gd name="connsiteY0" fmla="*/ 1248638 h 2116792"/>
                <a:gd name="connsiteX1" fmla="*/ 1436165 w 3285325"/>
                <a:gd name="connsiteY1" fmla="*/ 0 h 2116792"/>
                <a:gd name="connsiteX2" fmla="*/ 3285325 w 3285325"/>
                <a:gd name="connsiteY2" fmla="*/ 2116792 h 2116792"/>
                <a:gd name="connsiteX3" fmla="*/ 1544473 w 3285325"/>
                <a:gd name="connsiteY3" fmla="*/ 1433260 h 2116792"/>
                <a:gd name="connsiteX4" fmla="*/ 0 w 3285325"/>
                <a:gd name="connsiteY4" fmla="*/ 1248638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88877 w 3629729"/>
                <a:gd name="connsiteY3" fmla="*/ 1433260 h 2116792"/>
                <a:gd name="connsiteX4" fmla="*/ 0 w 3629729"/>
                <a:gd name="connsiteY4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88877 w 3629729"/>
                <a:gd name="connsiteY3" fmla="*/ 1433260 h 2116792"/>
                <a:gd name="connsiteX4" fmla="*/ 0 w 3629729"/>
                <a:gd name="connsiteY4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88877 w 3629729"/>
                <a:gd name="connsiteY3" fmla="*/ 1433260 h 2116792"/>
                <a:gd name="connsiteX4" fmla="*/ 0 w 3629729"/>
                <a:gd name="connsiteY4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0 w 3629729"/>
                <a:gd name="connsiteY4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0 w 3629729"/>
                <a:gd name="connsiteY4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0 w 3629729"/>
                <a:gd name="connsiteY4" fmla="*/ 1541713 h 2116792"/>
                <a:gd name="connsiteX0" fmla="*/ 20591 w 3650320"/>
                <a:gd name="connsiteY0" fmla="*/ 1541713 h 2116792"/>
                <a:gd name="connsiteX1" fmla="*/ 1801160 w 3650320"/>
                <a:gd name="connsiteY1" fmla="*/ 0 h 2116792"/>
                <a:gd name="connsiteX2" fmla="*/ 3650320 w 3650320"/>
                <a:gd name="connsiteY2" fmla="*/ 2116792 h 2116792"/>
                <a:gd name="connsiteX3" fmla="*/ 1920423 w 3650320"/>
                <a:gd name="connsiteY3" fmla="*/ 1423664 h 2116792"/>
                <a:gd name="connsiteX4" fmla="*/ 898873 w 3650320"/>
                <a:gd name="connsiteY4" fmla="*/ 1294033 h 2116792"/>
                <a:gd name="connsiteX5" fmla="*/ 20591 w 3650320"/>
                <a:gd name="connsiteY5" fmla="*/ 1541713 h 2116792"/>
                <a:gd name="connsiteX0" fmla="*/ 21755 w 3651484"/>
                <a:gd name="connsiteY0" fmla="*/ 1541713 h 2116792"/>
                <a:gd name="connsiteX1" fmla="*/ 1802324 w 3651484"/>
                <a:gd name="connsiteY1" fmla="*/ 0 h 2116792"/>
                <a:gd name="connsiteX2" fmla="*/ 3651484 w 3651484"/>
                <a:gd name="connsiteY2" fmla="*/ 2116792 h 2116792"/>
                <a:gd name="connsiteX3" fmla="*/ 1921587 w 3651484"/>
                <a:gd name="connsiteY3" fmla="*/ 1423664 h 2116792"/>
                <a:gd name="connsiteX4" fmla="*/ 855285 w 3651484"/>
                <a:gd name="connsiteY4" fmla="*/ 1197591 h 2116792"/>
                <a:gd name="connsiteX5" fmla="*/ 21755 w 3651484"/>
                <a:gd name="connsiteY5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833530 w 3629729"/>
                <a:gd name="connsiteY4" fmla="*/ 1197591 h 2116792"/>
                <a:gd name="connsiteX5" fmla="*/ 0 w 3629729"/>
                <a:gd name="connsiteY5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864003 w 3629729"/>
                <a:gd name="connsiteY4" fmla="*/ 1232906 h 2116792"/>
                <a:gd name="connsiteX5" fmla="*/ 0 w 3629729"/>
                <a:gd name="connsiteY5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864003 w 3629729"/>
                <a:gd name="connsiteY4" fmla="*/ 1232906 h 2116792"/>
                <a:gd name="connsiteX5" fmla="*/ 0 w 3629729"/>
                <a:gd name="connsiteY5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864003 w 3629729"/>
                <a:gd name="connsiteY4" fmla="*/ 1232906 h 2116792"/>
                <a:gd name="connsiteX5" fmla="*/ 0 w 3629729"/>
                <a:gd name="connsiteY5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1173911 w 3629729"/>
                <a:gd name="connsiteY4" fmla="*/ 1244360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1193431 w 3629729"/>
                <a:gd name="connsiteY4" fmla="*/ 1289271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1193431 w 3629729"/>
                <a:gd name="connsiteY4" fmla="*/ 1289271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899832 w 3629729"/>
                <a:gd name="connsiteY3" fmla="*/ 1423664 h 2116792"/>
                <a:gd name="connsiteX4" fmla="*/ 1193431 w 3629729"/>
                <a:gd name="connsiteY4" fmla="*/ 1289271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23545 w 3629729"/>
                <a:gd name="connsiteY3" fmla="*/ 1437773 h 2116792"/>
                <a:gd name="connsiteX4" fmla="*/ 1193431 w 3629729"/>
                <a:gd name="connsiteY4" fmla="*/ 1289271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23545 w 3629729"/>
                <a:gd name="connsiteY3" fmla="*/ 1437773 h 2116792"/>
                <a:gd name="connsiteX4" fmla="*/ 1193431 w 3629729"/>
                <a:gd name="connsiteY4" fmla="*/ 1289271 h 2116792"/>
                <a:gd name="connsiteX5" fmla="*/ 864003 w 3629729"/>
                <a:gd name="connsiteY5" fmla="*/ 1232906 h 2116792"/>
                <a:gd name="connsiteX6" fmla="*/ 0 w 3629729"/>
                <a:gd name="connsiteY6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23545 w 3629729"/>
                <a:gd name="connsiteY3" fmla="*/ 1437773 h 2116792"/>
                <a:gd name="connsiteX4" fmla="*/ 1554289 w 3629729"/>
                <a:gd name="connsiteY4" fmla="*/ 1337482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23545 w 3629729"/>
                <a:gd name="connsiteY3" fmla="*/ 1437773 h 2116792"/>
                <a:gd name="connsiteX4" fmla="*/ 1557999 w 3629729"/>
                <a:gd name="connsiteY4" fmla="*/ 1372986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23545 w 3629729"/>
                <a:gd name="connsiteY3" fmla="*/ 1437773 h 2116792"/>
                <a:gd name="connsiteX4" fmla="*/ 1557999 w 3629729"/>
                <a:gd name="connsiteY4" fmla="*/ 1372986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43450 w 3629729"/>
                <a:gd name="connsiteY3" fmla="*/ 1447467 h 2116792"/>
                <a:gd name="connsiteX4" fmla="*/ 1557999 w 3629729"/>
                <a:gd name="connsiteY4" fmla="*/ 1372986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43450 w 3629729"/>
                <a:gd name="connsiteY3" fmla="*/ 1447467 h 2116792"/>
                <a:gd name="connsiteX4" fmla="*/ 1557999 w 3629729"/>
                <a:gd name="connsiteY4" fmla="*/ 1372986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1943450 w 3629729"/>
                <a:gd name="connsiteY3" fmla="*/ 1447467 h 2116792"/>
                <a:gd name="connsiteX4" fmla="*/ 1557999 w 3629729"/>
                <a:gd name="connsiteY4" fmla="*/ 1372986 h 2116792"/>
                <a:gd name="connsiteX5" fmla="*/ 1193431 w 3629729"/>
                <a:gd name="connsiteY5" fmla="*/ 1289271 h 2116792"/>
                <a:gd name="connsiteX6" fmla="*/ 864003 w 3629729"/>
                <a:gd name="connsiteY6" fmla="*/ 1232906 h 2116792"/>
                <a:gd name="connsiteX7" fmla="*/ 0 w 3629729"/>
                <a:gd name="connsiteY7" fmla="*/ 1541713 h 2116792"/>
                <a:gd name="connsiteX0" fmla="*/ 0 w 3643308"/>
                <a:gd name="connsiteY0" fmla="*/ 1541713 h 2175096"/>
                <a:gd name="connsiteX1" fmla="*/ 1780569 w 3643308"/>
                <a:gd name="connsiteY1" fmla="*/ 0 h 2175096"/>
                <a:gd name="connsiteX2" fmla="*/ 3629729 w 3643308"/>
                <a:gd name="connsiteY2" fmla="*/ 2116792 h 2175096"/>
                <a:gd name="connsiteX3" fmla="*/ 2585518 w 3643308"/>
                <a:gd name="connsiteY3" fmla="*/ 1569719 h 2175096"/>
                <a:gd name="connsiteX4" fmla="*/ 1943450 w 3643308"/>
                <a:gd name="connsiteY4" fmla="*/ 1447467 h 2175096"/>
                <a:gd name="connsiteX5" fmla="*/ 1557999 w 3643308"/>
                <a:gd name="connsiteY5" fmla="*/ 1372986 h 2175096"/>
                <a:gd name="connsiteX6" fmla="*/ 1193431 w 3643308"/>
                <a:gd name="connsiteY6" fmla="*/ 1289271 h 2175096"/>
                <a:gd name="connsiteX7" fmla="*/ 864003 w 3643308"/>
                <a:gd name="connsiteY7" fmla="*/ 1232906 h 2175096"/>
                <a:gd name="connsiteX8" fmla="*/ 0 w 3643308"/>
                <a:gd name="connsiteY8" fmla="*/ 1541713 h 2175096"/>
                <a:gd name="connsiteX0" fmla="*/ 0 w 3643461"/>
                <a:gd name="connsiteY0" fmla="*/ 1541713 h 2176255"/>
                <a:gd name="connsiteX1" fmla="*/ 1780569 w 3643461"/>
                <a:gd name="connsiteY1" fmla="*/ 0 h 2176255"/>
                <a:gd name="connsiteX2" fmla="*/ 3629729 w 3643461"/>
                <a:gd name="connsiteY2" fmla="*/ 2116792 h 2176255"/>
                <a:gd name="connsiteX3" fmla="*/ 2596659 w 3643461"/>
                <a:gd name="connsiteY3" fmla="*/ 1587089 h 2176255"/>
                <a:gd name="connsiteX4" fmla="*/ 1943450 w 3643461"/>
                <a:gd name="connsiteY4" fmla="*/ 1447467 h 2176255"/>
                <a:gd name="connsiteX5" fmla="*/ 1557999 w 3643461"/>
                <a:gd name="connsiteY5" fmla="*/ 1372986 h 2176255"/>
                <a:gd name="connsiteX6" fmla="*/ 1193431 w 3643461"/>
                <a:gd name="connsiteY6" fmla="*/ 1289271 h 2176255"/>
                <a:gd name="connsiteX7" fmla="*/ 864003 w 3643461"/>
                <a:gd name="connsiteY7" fmla="*/ 1232906 h 2176255"/>
                <a:gd name="connsiteX8" fmla="*/ 0 w 3643461"/>
                <a:gd name="connsiteY8" fmla="*/ 1541713 h 2176255"/>
                <a:gd name="connsiteX0" fmla="*/ 0 w 3643461"/>
                <a:gd name="connsiteY0" fmla="*/ 1541713 h 2176255"/>
                <a:gd name="connsiteX1" fmla="*/ 1780569 w 3643461"/>
                <a:gd name="connsiteY1" fmla="*/ 0 h 2176255"/>
                <a:gd name="connsiteX2" fmla="*/ 3629729 w 3643461"/>
                <a:gd name="connsiteY2" fmla="*/ 2116792 h 2176255"/>
                <a:gd name="connsiteX3" fmla="*/ 2596659 w 3643461"/>
                <a:gd name="connsiteY3" fmla="*/ 1587089 h 2176255"/>
                <a:gd name="connsiteX4" fmla="*/ 1943450 w 3643461"/>
                <a:gd name="connsiteY4" fmla="*/ 1447467 h 2176255"/>
                <a:gd name="connsiteX5" fmla="*/ 1557999 w 3643461"/>
                <a:gd name="connsiteY5" fmla="*/ 1372986 h 2176255"/>
                <a:gd name="connsiteX6" fmla="*/ 1193431 w 3643461"/>
                <a:gd name="connsiteY6" fmla="*/ 1289271 h 2176255"/>
                <a:gd name="connsiteX7" fmla="*/ 864003 w 3643461"/>
                <a:gd name="connsiteY7" fmla="*/ 1232906 h 2176255"/>
                <a:gd name="connsiteX8" fmla="*/ 0 w 3643461"/>
                <a:gd name="connsiteY8" fmla="*/ 1541713 h 2176255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29729"/>
                <a:gd name="connsiteY0" fmla="*/ 1541713 h 2116792"/>
                <a:gd name="connsiteX1" fmla="*/ 1780569 w 3629729"/>
                <a:gd name="connsiteY1" fmla="*/ 0 h 2116792"/>
                <a:gd name="connsiteX2" fmla="*/ 3629729 w 3629729"/>
                <a:gd name="connsiteY2" fmla="*/ 2116792 h 2116792"/>
                <a:gd name="connsiteX3" fmla="*/ 2596659 w 3629729"/>
                <a:gd name="connsiteY3" fmla="*/ 1587089 h 2116792"/>
                <a:gd name="connsiteX4" fmla="*/ 1943450 w 3629729"/>
                <a:gd name="connsiteY4" fmla="*/ 1447467 h 2116792"/>
                <a:gd name="connsiteX5" fmla="*/ 1557999 w 3629729"/>
                <a:gd name="connsiteY5" fmla="*/ 1372986 h 2116792"/>
                <a:gd name="connsiteX6" fmla="*/ 1193431 w 3629729"/>
                <a:gd name="connsiteY6" fmla="*/ 1289271 h 2116792"/>
                <a:gd name="connsiteX7" fmla="*/ 864003 w 3629729"/>
                <a:gd name="connsiteY7" fmla="*/ 1232906 h 2116792"/>
                <a:gd name="connsiteX8" fmla="*/ 0 w 3629729"/>
                <a:gd name="connsiteY8" fmla="*/ 1541713 h 2116792"/>
                <a:gd name="connsiteX0" fmla="*/ 0 w 3609253"/>
                <a:gd name="connsiteY0" fmla="*/ 1541713 h 2115352"/>
                <a:gd name="connsiteX1" fmla="*/ 1780569 w 3609253"/>
                <a:gd name="connsiteY1" fmla="*/ 0 h 2115352"/>
                <a:gd name="connsiteX2" fmla="*/ 3609253 w 3609253"/>
                <a:gd name="connsiteY2" fmla="*/ 2115352 h 2115352"/>
                <a:gd name="connsiteX3" fmla="*/ 2596659 w 3609253"/>
                <a:gd name="connsiteY3" fmla="*/ 1587089 h 2115352"/>
                <a:gd name="connsiteX4" fmla="*/ 1943450 w 3609253"/>
                <a:gd name="connsiteY4" fmla="*/ 1447467 h 2115352"/>
                <a:gd name="connsiteX5" fmla="*/ 1557999 w 3609253"/>
                <a:gd name="connsiteY5" fmla="*/ 1372986 h 2115352"/>
                <a:gd name="connsiteX6" fmla="*/ 1193431 w 3609253"/>
                <a:gd name="connsiteY6" fmla="*/ 1289271 h 2115352"/>
                <a:gd name="connsiteX7" fmla="*/ 864003 w 3609253"/>
                <a:gd name="connsiteY7" fmla="*/ 1232906 h 2115352"/>
                <a:gd name="connsiteX8" fmla="*/ 0 w 3609253"/>
                <a:gd name="connsiteY8" fmla="*/ 1541713 h 2115352"/>
                <a:gd name="connsiteX0" fmla="*/ 0 w 3609253"/>
                <a:gd name="connsiteY0" fmla="*/ 1541713 h 2115352"/>
                <a:gd name="connsiteX1" fmla="*/ 1780569 w 3609253"/>
                <a:gd name="connsiteY1" fmla="*/ 0 h 2115352"/>
                <a:gd name="connsiteX2" fmla="*/ 3609253 w 3609253"/>
                <a:gd name="connsiteY2" fmla="*/ 2115352 h 2115352"/>
                <a:gd name="connsiteX3" fmla="*/ 2596659 w 3609253"/>
                <a:gd name="connsiteY3" fmla="*/ 1587089 h 2115352"/>
                <a:gd name="connsiteX4" fmla="*/ 1943450 w 3609253"/>
                <a:gd name="connsiteY4" fmla="*/ 1447467 h 2115352"/>
                <a:gd name="connsiteX5" fmla="*/ 1557999 w 3609253"/>
                <a:gd name="connsiteY5" fmla="*/ 1372986 h 2115352"/>
                <a:gd name="connsiteX6" fmla="*/ 1193431 w 3609253"/>
                <a:gd name="connsiteY6" fmla="*/ 1289271 h 2115352"/>
                <a:gd name="connsiteX7" fmla="*/ 880247 w 3609253"/>
                <a:gd name="connsiteY7" fmla="*/ 1275498 h 2115352"/>
                <a:gd name="connsiteX8" fmla="*/ 0 w 3609253"/>
                <a:gd name="connsiteY8" fmla="*/ 1541713 h 2115352"/>
                <a:gd name="connsiteX0" fmla="*/ 0 w 3669175"/>
                <a:gd name="connsiteY0" fmla="*/ 1614862 h 2115352"/>
                <a:gd name="connsiteX1" fmla="*/ 1840491 w 3669175"/>
                <a:gd name="connsiteY1" fmla="*/ 0 h 2115352"/>
                <a:gd name="connsiteX2" fmla="*/ 3669175 w 3669175"/>
                <a:gd name="connsiteY2" fmla="*/ 2115352 h 2115352"/>
                <a:gd name="connsiteX3" fmla="*/ 2656581 w 3669175"/>
                <a:gd name="connsiteY3" fmla="*/ 1587089 h 2115352"/>
                <a:gd name="connsiteX4" fmla="*/ 2003372 w 3669175"/>
                <a:gd name="connsiteY4" fmla="*/ 1447467 h 2115352"/>
                <a:gd name="connsiteX5" fmla="*/ 1617921 w 3669175"/>
                <a:gd name="connsiteY5" fmla="*/ 1372986 h 2115352"/>
                <a:gd name="connsiteX6" fmla="*/ 1253353 w 3669175"/>
                <a:gd name="connsiteY6" fmla="*/ 1289271 h 2115352"/>
                <a:gd name="connsiteX7" fmla="*/ 940169 w 3669175"/>
                <a:gd name="connsiteY7" fmla="*/ 1275498 h 2115352"/>
                <a:gd name="connsiteX8" fmla="*/ 0 w 3669175"/>
                <a:gd name="connsiteY8" fmla="*/ 1614862 h 2115352"/>
                <a:gd name="connsiteX0" fmla="*/ 0 w 3669175"/>
                <a:gd name="connsiteY0" fmla="*/ 1614862 h 2115352"/>
                <a:gd name="connsiteX1" fmla="*/ 1840491 w 3669175"/>
                <a:gd name="connsiteY1" fmla="*/ 0 h 2115352"/>
                <a:gd name="connsiteX2" fmla="*/ 3669175 w 3669175"/>
                <a:gd name="connsiteY2" fmla="*/ 2115352 h 2115352"/>
                <a:gd name="connsiteX3" fmla="*/ 2656581 w 3669175"/>
                <a:gd name="connsiteY3" fmla="*/ 1587089 h 2115352"/>
                <a:gd name="connsiteX4" fmla="*/ 2003372 w 3669175"/>
                <a:gd name="connsiteY4" fmla="*/ 1447467 h 2115352"/>
                <a:gd name="connsiteX5" fmla="*/ 1617921 w 3669175"/>
                <a:gd name="connsiteY5" fmla="*/ 1372986 h 2115352"/>
                <a:gd name="connsiteX6" fmla="*/ 1299047 w 3669175"/>
                <a:gd name="connsiteY6" fmla="*/ 1342225 h 2115352"/>
                <a:gd name="connsiteX7" fmla="*/ 940169 w 3669175"/>
                <a:gd name="connsiteY7" fmla="*/ 1275498 h 2115352"/>
                <a:gd name="connsiteX8" fmla="*/ 0 w 3669175"/>
                <a:gd name="connsiteY8" fmla="*/ 1614862 h 2115352"/>
                <a:gd name="connsiteX0" fmla="*/ 0 w 3669175"/>
                <a:gd name="connsiteY0" fmla="*/ 1614862 h 2115352"/>
                <a:gd name="connsiteX1" fmla="*/ 1840491 w 3669175"/>
                <a:gd name="connsiteY1" fmla="*/ 0 h 2115352"/>
                <a:gd name="connsiteX2" fmla="*/ 3669175 w 3669175"/>
                <a:gd name="connsiteY2" fmla="*/ 2115352 h 2115352"/>
                <a:gd name="connsiteX3" fmla="*/ 2656581 w 3669175"/>
                <a:gd name="connsiteY3" fmla="*/ 1587089 h 2115352"/>
                <a:gd name="connsiteX4" fmla="*/ 2003372 w 3669175"/>
                <a:gd name="connsiteY4" fmla="*/ 1447467 h 2115352"/>
                <a:gd name="connsiteX5" fmla="*/ 1650921 w 3669175"/>
                <a:gd name="connsiteY5" fmla="*/ 1411229 h 2115352"/>
                <a:gd name="connsiteX6" fmla="*/ 1299047 w 3669175"/>
                <a:gd name="connsiteY6" fmla="*/ 1342225 h 2115352"/>
                <a:gd name="connsiteX7" fmla="*/ 940169 w 3669175"/>
                <a:gd name="connsiteY7" fmla="*/ 1275498 h 2115352"/>
                <a:gd name="connsiteX8" fmla="*/ 0 w 3669175"/>
                <a:gd name="connsiteY8" fmla="*/ 1614862 h 2115352"/>
                <a:gd name="connsiteX0" fmla="*/ 0 w 3669175"/>
                <a:gd name="connsiteY0" fmla="*/ 1614862 h 2115352"/>
                <a:gd name="connsiteX1" fmla="*/ 1840491 w 3669175"/>
                <a:gd name="connsiteY1" fmla="*/ 0 h 2115352"/>
                <a:gd name="connsiteX2" fmla="*/ 3669175 w 3669175"/>
                <a:gd name="connsiteY2" fmla="*/ 2115352 h 2115352"/>
                <a:gd name="connsiteX3" fmla="*/ 2656581 w 3669175"/>
                <a:gd name="connsiteY3" fmla="*/ 1587089 h 2115352"/>
                <a:gd name="connsiteX4" fmla="*/ 2040685 w 3669175"/>
                <a:gd name="connsiteY4" fmla="*/ 1502592 h 2115352"/>
                <a:gd name="connsiteX5" fmla="*/ 1650921 w 3669175"/>
                <a:gd name="connsiteY5" fmla="*/ 1411229 h 2115352"/>
                <a:gd name="connsiteX6" fmla="*/ 1299047 w 3669175"/>
                <a:gd name="connsiteY6" fmla="*/ 1342225 h 2115352"/>
                <a:gd name="connsiteX7" fmla="*/ 940169 w 3669175"/>
                <a:gd name="connsiteY7" fmla="*/ 1275498 h 2115352"/>
                <a:gd name="connsiteX8" fmla="*/ 0 w 3669175"/>
                <a:gd name="connsiteY8" fmla="*/ 1614862 h 2115352"/>
                <a:gd name="connsiteX0" fmla="*/ 0 w 3669175"/>
                <a:gd name="connsiteY0" fmla="*/ 1614862 h 2115352"/>
                <a:gd name="connsiteX1" fmla="*/ 1840491 w 3669175"/>
                <a:gd name="connsiteY1" fmla="*/ 0 h 2115352"/>
                <a:gd name="connsiteX2" fmla="*/ 3669175 w 3669175"/>
                <a:gd name="connsiteY2" fmla="*/ 2115352 h 2115352"/>
                <a:gd name="connsiteX3" fmla="*/ 2702273 w 3669175"/>
                <a:gd name="connsiteY3" fmla="*/ 1640042 h 2115352"/>
                <a:gd name="connsiteX4" fmla="*/ 2040685 w 3669175"/>
                <a:gd name="connsiteY4" fmla="*/ 1502592 h 2115352"/>
                <a:gd name="connsiteX5" fmla="*/ 1650921 w 3669175"/>
                <a:gd name="connsiteY5" fmla="*/ 1411229 h 2115352"/>
                <a:gd name="connsiteX6" fmla="*/ 1299047 w 3669175"/>
                <a:gd name="connsiteY6" fmla="*/ 1342225 h 2115352"/>
                <a:gd name="connsiteX7" fmla="*/ 940169 w 3669175"/>
                <a:gd name="connsiteY7" fmla="*/ 1275498 h 2115352"/>
                <a:gd name="connsiteX8" fmla="*/ 0 w 3669175"/>
                <a:gd name="connsiteY8" fmla="*/ 1614862 h 211535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0921 w 3752560"/>
                <a:gd name="connsiteY5" fmla="*/ 1411229 h 2217932"/>
                <a:gd name="connsiteX6" fmla="*/ 1299047 w 3752560"/>
                <a:gd name="connsiteY6" fmla="*/ 1342225 h 2217932"/>
                <a:gd name="connsiteX7" fmla="*/ 940169 w 3752560"/>
                <a:gd name="connsiteY7" fmla="*/ 127549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0921 w 3752560"/>
                <a:gd name="connsiteY5" fmla="*/ 1411229 h 2217932"/>
                <a:gd name="connsiteX6" fmla="*/ 1299047 w 3752560"/>
                <a:gd name="connsiteY6" fmla="*/ 1342225 h 2217932"/>
                <a:gd name="connsiteX7" fmla="*/ 940169 w 3752560"/>
                <a:gd name="connsiteY7" fmla="*/ 127549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0921 w 3752560"/>
                <a:gd name="connsiteY5" fmla="*/ 1411229 h 2217932"/>
                <a:gd name="connsiteX6" fmla="*/ 1299047 w 3752560"/>
                <a:gd name="connsiteY6" fmla="*/ 1342225 h 2217932"/>
                <a:gd name="connsiteX7" fmla="*/ 940169 w 3752560"/>
                <a:gd name="connsiteY7" fmla="*/ 127549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0921 w 3752560"/>
                <a:gd name="connsiteY5" fmla="*/ 1411229 h 2217932"/>
                <a:gd name="connsiteX6" fmla="*/ 1305901 w 3752560"/>
                <a:gd name="connsiteY6" fmla="*/ 1362049 h 2217932"/>
                <a:gd name="connsiteX7" fmla="*/ 940169 w 3752560"/>
                <a:gd name="connsiteY7" fmla="*/ 127549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0921 w 3752560"/>
                <a:gd name="connsiteY5" fmla="*/ 1411229 h 2217932"/>
                <a:gd name="connsiteX6" fmla="*/ 1305901 w 3752560"/>
                <a:gd name="connsiteY6" fmla="*/ 1362049 h 2217932"/>
                <a:gd name="connsiteX7" fmla="*/ 905894 w 3752560"/>
                <a:gd name="connsiteY7" fmla="*/ 129518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40685 w 3752560"/>
                <a:gd name="connsiteY4" fmla="*/ 1502592 h 2217932"/>
                <a:gd name="connsiteX5" fmla="*/ 1659930 w 3752560"/>
                <a:gd name="connsiteY5" fmla="*/ 1439494 h 2217932"/>
                <a:gd name="connsiteX6" fmla="*/ 1305901 w 3752560"/>
                <a:gd name="connsiteY6" fmla="*/ 1362049 h 2217932"/>
                <a:gd name="connsiteX7" fmla="*/ 905894 w 3752560"/>
                <a:gd name="connsiteY7" fmla="*/ 129518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02273 w 3752560"/>
                <a:gd name="connsiteY3" fmla="*/ 1640042 h 2217932"/>
                <a:gd name="connsiteX4" fmla="*/ 2071909 w 3752560"/>
                <a:gd name="connsiteY4" fmla="*/ 1526894 h 2217932"/>
                <a:gd name="connsiteX5" fmla="*/ 1659930 w 3752560"/>
                <a:gd name="connsiteY5" fmla="*/ 1439494 h 2217932"/>
                <a:gd name="connsiteX6" fmla="*/ 1305901 w 3752560"/>
                <a:gd name="connsiteY6" fmla="*/ 1362049 h 2217932"/>
                <a:gd name="connsiteX7" fmla="*/ 905894 w 3752560"/>
                <a:gd name="connsiteY7" fmla="*/ 1295188 h 2217932"/>
                <a:gd name="connsiteX8" fmla="*/ 0 w 3752560"/>
                <a:gd name="connsiteY8" fmla="*/ 1614862 h 2217932"/>
                <a:gd name="connsiteX0" fmla="*/ 0 w 3752560"/>
                <a:gd name="connsiteY0" fmla="*/ 1614862 h 2217932"/>
                <a:gd name="connsiteX1" fmla="*/ 1840491 w 3752560"/>
                <a:gd name="connsiteY1" fmla="*/ 0 h 2217932"/>
                <a:gd name="connsiteX2" fmla="*/ 3752560 w 3752560"/>
                <a:gd name="connsiteY2" fmla="*/ 2217932 h 2217932"/>
                <a:gd name="connsiteX3" fmla="*/ 2727659 w 3752560"/>
                <a:gd name="connsiteY3" fmla="*/ 1669460 h 2217932"/>
                <a:gd name="connsiteX4" fmla="*/ 2071909 w 3752560"/>
                <a:gd name="connsiteY4" fmla="*/ 1526894 h 2217932"/>
                <a:gd name="connsiteX5" fmla="*/ 1659930 w 3752560"/>
                <a:gd name="connsiteY5" fmla="*/ 1439494 h 2217932"/>
                <a:gd name="connsiteX6" fmla="*/ 1305901 w 3752560"/>
                <a:gd name="connsiteY6" fmla="*/ 1362049 h 2217932"/>
                <a:gd name="connsiteX7" fmla="*/ 905894 w 3752560"/>
                <a:gd name="connsiteY7" fmla="*/ 1295188 h 2217932"/>
                <a:gd name="connsiteX8" fmla="*/ 0 w 3752560"/>
                <a:gd name="connsiteY8" fmla="*/ 1614862 h 2217932"/>
                <a:gd name="connsiteX0" fmla="*/ 0 w 3787718"/>
                <a:gd name="connsiteY0" fmla="*/ 1614862 h 2264617"/>
                <a:gd name="connsiteX1" fmla="*/ 1840491 w 3787718"/>
                <a:gd name="connsiteY1" fmla="*/ 0 h 2264617"/>
                <a:gd name="connsiteX2" fmla="*/ 3787718 w 3787718"/>
                <a:gd name="connsiteY2" fmla="*/ 2264617 h 2264617"/>
                <a:gd name="connsiteX3" fmla="*/ 2727659 w 3787718"/>
                <a:gd name="connsiteY3" fmla="*/ 1669460 h 2264617"/>
                <a:gd name="connsiteX4" fmla="*/ 2071909 w 3787718"/>
                <a:gd name="connsiteY4" fmla="*/ 1526894 h 2264617"/>
                <a:gd name="connsiteX5" fmla="*/ 1659930 w 3787718"/>
                <a:gd name="connsiteY5" fmla="*/ 1439494 h 2264617"/>
                <a:gd name="connsiteX6" fmla="*/ 1305901 w 3787718"/>
                <a:gd name="connsiteY6" fmla="*/ 1362049 h 2264617"/>
                <a:gd name="connsiteX7" fmla="*/ 905894 w 3787718"/>
                <a:gd name="connsiteY7" fmla="*/ 1295188 h 2264617"/>
                <a:gd name="connsiteX8" fmla="*/ 0 w 3787718"/>
                <a:gd name="connsiteY8" fmla="*/ 1614862 h 2264617"/>
                <a:gd name="connsiteX0" fmla="*/ 0 w 3787718"/>
                <a:gd name="connsiteY0" fmla="*/ 1614862 h 2264617"/>
                <a:gd name="connsiteX1" fmla="*/ 1840491 w 3787718"/>
                <a:gd name="connsiteY1" fmla="*/ 0 h 2264617"/>
                <a:gd name="connsiteX2" fmla="*/ 3787718 w 3787718"/>
                <a:gd name="connsiteY2" fmla="*/ 2264617 h 2264617"/>
                <a:gd name="connsiteX3" fmla="*/ 2727659 w 3787718"/>
                <a:gd name="connsiteY3" fmla="*/ 1669460 h 2264617"/>
                <a:gd name="connsiteX4" fmla="*/ 2071909 w 3787718"/>
                <a:gd name="connsiteY4" fmla="*/ 1526894 h 2264617"/>
                <a:gd name="connsiteX5" fmla="*/ 1659930 w 3787718"/>
                <a:gd name="connsiteY5" fmla="*/ 1439494 h 2264617"/>
                <a:gd name="connsiteX6" fmla="*/ 1305901 w 3787718"/>
                <a:gd name="connsiteY6" fmla="*/ 1362049 h 2264617"/>
                <a:gd name="connsiteX7" fmla="*/ 905894 w 3787718"/>
                <a:gd name="connsiteY7" fmla="*/ 1295188 h 2264617"/>
                <a:gd name="connsiteX8" fmla="*/ 0 w 3787718"/>
                <a:gd name="connsiteY8" fmla="*/ 1614862 h 2264617"/>
                <a:gd name="connsiteX0" fmla="*/ 0 w 3813650"/>
                <a:gd name="connsiteY0" fmla="*/ 1479631 h 2264617"/>
                <a:gd name="connsiteX1" fmla="*/ 1866423 w 3813650"/>
                <a:gd name="connsiteY1" fmla="*/ 0 h 2264617"/>
                <a:gd name="connsiteX2" fmla="*/ 3813650 w 3813650"/>
                <a:gd name="connsiteY2" fmla="*/ 2264617 h 2264617"/>
                <a:gd name="connsiteX3" fmla="*/ 2753591 w 3813650"/>
                <a:gd name="connsiteY3" fmla="*/ 1669460 h 2264617"/>
                <a:gd name="connsiteX4" fmla="*/ 2097841 w 3813650"/>
                <a:gd name="connsiteY4" fmla="*/ 1526894 h 2264617"/>
                <a:gd name="connsiteX5" fmla="*/ 1685862 w 3813650"/>
                <a:gd name="connsiteY5" fmla="*/ 1439494 h 2264617"/>
                <a:gd name="connsiteX6" fmla="*/ 1331833 w 3813650"/>
                <a:gd name="connsiteY6" fmla="*/ 1362049 h 2264617"/>
                <a:gd name="connsiteX7" fmla="*/ 931826 w 3813650"/>
                <a:gd name="connsiteY7" fmla="*/ 1295188 h 2264617"/>
                <a:gd name="connsiteX8" fmla="*/ 0 w 3813650"/>
                <a:gd name="connsiteY8" fmla="*/ 1479631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22350 w 3804167"/>
                <a:gd name="connsiteY6" fmla="*/ 1362049 h 2264617"/>
                <a:gd name="connsiteX7" fmla="*/ 922343 w 3804167"/>
                <a:gd name="connsiteY7" fmla="*/ 1295188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22350 w 3804167"/>
                <a:gd name="connsiteY6" fmla="*/ 1362049 h 2264617"/>
                <a:gd name="connsiteX7" fmla="*/ 922343 w 3804167"/>
                <a:gd name="connsiteY7" fmla="*/ 1295188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22350 w 3804167"/>
                <a:gd name="connsiteY6" fmla="*/ 1362049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10708 w 3804167"/>
                <a:gd name="connsiteY6" fmla="*/ 1338995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76379 w 3804167"/>
                <a:gd name="connsiteY5" fmla="*/ 143949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088358 w 3804167"/>
                <a:gd name="connsiteY4" fmla="*/ 152689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44108 w 3804167"/>
                <a:gd name="connsiteY3" fmla="*/ 1669460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320922 w 3804167"/>
                <a:gd name="connsiteY6" fmla="*/ 1350832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04167"/>
                <a:gd name="connsiteY0" fmla="*/ 1629270 h 2264617"/>
                <a:gd name="connsiteX1" fmla="*/ 1856940 w 3804167"/>
                <a:gd name="connsiteY1" fmla="*/ 0 h 2264617"/>
                <a:gd name="connsiteX2" fmla="*/ 3804167 w 3804167"/>
                <a:gd name="connsiteY2" fmla="*/ 2264617 h 2264617"/>
                <a:gd name="connsiteX3" fmla="*/ 2753506 w 3804167"/>
                <a:gd name="connsiteY3" fmla="*/ 1661226 h 2264617"/>
                <a:gd name="connsiteX4" fmla="*/ 2108890 w 3804167"/>
                <a:gd name="connsiteY4" fmla="*/ 1517224 h 2264617"/>
                <a:gd name="connsiteX5" fmla="*/ 1688128 w 3804167"/>
                <a:gd name="connsiteY5" fmla="*/ 1429204 h 2264617"/>
                <a:gd name="connsiteX6" fmla="*/ 1298961 w 3804167"/>
                <a:gd name="connsiteY6" fmla="*/ 1349288 h 2264617"/>
                <a:gd name="connsiteX7" fmla="*/ 914171 w 3804167"/>
                <a:gd name="connsiteY7" fmla="*/ 1285719 h 2264617"/>
                <a:gd name="connsiteX8" fmla="*/ 0 w 3804167"/>
                <a:gd name="connsiteY8" fmla="*/ 1629270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776000 w 3826661"/>
                <a:gd name="connsiteY3" fmla="*/ 1661226 h 2264617"/>
                <a:gd name="connsiteX4" fmla="*/ 2131384 w 3826661"/>
                <a:gd name="connsiteY4" fmla="*/ 1517224 h 2264617"/>
                <a:gd name="connsiteX5" fmla="*/ 1710622 w 3826661"/>
                <a:gd name="connsiteY5" fmla="*/ 1429204 h 2264617"/>
                <a:gd name="connsiteX6" fmla="*/ 1321455 w 3826661"/>
                <a:gd name="connsiteY6" fmla="*/ 1349288 h 2264617"/>
                <a:gd name="connsiteX7" fmla="*/ 936665 w 3826661"/>
                <a:gd name="connsiteY7" fmla="*/ 1285719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776000 w 3826661"/>
                <a:gd name="connsiteY3" fmla="*/ 1661226 h 2264617"/>
                <a:gd name="connsiteX4" fmla="*/ 2131384 w 3826661"/>
                <a:gd name="connsiteY4" fmla="*/ 1517224 h 2264617"/>
                <a:gd name="connsiteX5" fmla="*/ 1710622 w 3826661"/>
                <a:gd name="connsiteY5" fmla="*/ 1429204 h 2264617"/>
                <a:gd name="connsiteX6" fmla="*/ 1321455 w 3826661"/>
                <a:gd name="connsiteY6" fmla="*/ 1349288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776000 w 3826661"/>
                <a:gd name="connsiteY3" fmla="*/ 1661226 h 2264617"/>
                <a:gd name="connsiteX4" fmla="*/ 2131384 w 3826661"/>
                <a:gd name="connsiteY4" fmla="*/ 1517224 h 2264617"/>
                <a:gd name="connsiteX5" fmla="*/ 1710622 w 3826661"/>
                <a:gd name="connsiteY5" fmla="*/ 1429204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776000 w 3826661"/>
                <a:gd name="connsiteY3" fmla="*/ 1661226 h 2264617"/>
                <a:gd name="connsiteX4" fmla="*/ 2131384 w 3826661"/>
                <a:gd name="connsiteY4" fmla="*/ 1517224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776000 w 3826661"/>
                <a:gd name="connsiteY3" fmla="*/ 1661226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07773 w 3826661"/>
                <a:gd name="connsiteY3" fmla="*/ 1616771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51273 w 3826661"/>
                <a:gd name="connsiteY7" fmla="*/ 1297865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898883 w 3826661"/>
                <a:gd name="connsiteY7" fmla="*/ 1194120 h 2264617"/>
                <a:gd name="connsiteX8" fmla="*/ 0 w 3826661"/>
                <a:gd name="connsiteY8" fmla="*/ 1648972 h 2264617"/>
                <a:gd name="connsiteX0" fmla="*/ 0 w 3826661"/>
                <a:gd name="connsiteY0" fmla="*/ 1648972 h 2264617"/>
                <a:gd name="connsiteX1" fmla="*/ 1879434 w 3826661"/>
                <a:gd name="connsiteY1" fmla="*/ 0 h 2264617"/>
                <a:gd name="connsiteX2" fmla="*/ 3826661 w 3826661"/>
                <a:gd name="connsiteY2" fmla="*/ 2264617 h 2264617"/>
                <a:gd name="connsiteX3" fmla="*/ 2836572 w 3826661"/>
                <a:gd name="connsiteY3" fmla="*/ 1678832 h 2264617"/>
                <a:gd name="connsiteX4" fmla="*/ 2145990 w 3826661"/>
                <a:gd name="connsiteY4" fmla="*/ 1529371 h 2264617"/>
                <a:gd name="connsiteX5" fmla="*/ 1720836 w 3826661"/>
                <a:gd name="connsiteY5" fmla="*/ 1441040 h 2264617"/>
                <a:gd name="connsiteX6" fmla="*/ 1331669 w 3826661"/>
                <a:gd name="connsiteY6" fmla="*/ 1361126 h 2264617"/>
                <a:gd name="connsiteX7" fmla="*/ 940753 w 3826661"/>
                <a:gd name="connsiteY7" fmla="*/ 1290453 h 2264617"/>
                <a:gd name="connsiteX8" fmla="*/ 0 w 3826661"/>
                <a:gd name="connsiteY8" fmla="*/ 1648972 h 2264617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31669 w 3831564"/>
                <a:gd name="connsiteY6" fmla="*/ 1361126 h 2264961"/>
                <a:gd name="connsiteX7" fmla="*/ 940753 w 3831564"/>
                <a:gd name="connsiteY7" fmla="*/ 1290453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31669 w 3831564"/>
                <a:gd name="connsiteY6" fmla="*/ 1361126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52882 w 3831564"/>
                <a:gd name="connsiteY6" fmla="*/ 1365023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52882 w 3831564"/>
                <a:gd name="connsiteY6" fmla="*/ 1365023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52882 w 3831564"/>
                <a:gd name="connsiteY6" fmla="*/ 1365023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352882 w 3831564"/>
                <a:gd name="connsiteY6" fmla="*/ 1365023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430444 w 3831564"/>
                <a:gd name="connsiteY6" fmla="*/ 1382510 h 2264961"/>
                <a:gd name="connsiteX7" fmla="*/ 918874 w 3831564"/>
                <a:gd name="connsiteY7" fmla="*/ 1296128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20836 w 3831564"/>
                <a:gd name="connsiteY5" fmla="*/ 1441040 h 2264961"/>
                <a:gd name="connsiteX6" fmla="*/ 1430444 w 3831564"/>
                <a:gd name="connsiteY6" fmla="*/ 1382510 h 2264961"/>
                <a:gd name="connsiteX7" fmla="*/ 909039 w 3831564"/>
                <a:gd name="connsiteY7" fmla="*/ 1300245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42381 w 3831564"/>
                <a:gd name="connsiteY5" fmla="*/ 1440151 h 2264961"/>
                <a:gd name="connsiteX6" fmla="*/ 1430444 w 3831564"/>
                <a:gd name="connsiteY6" fmla="*/ 1382510 h 2264961"/>
                <a:gd name="connsiteX7" fmla="*/ 909039 w 3831564"/>
                <a:gd name="connsiteY7" fmla="*/ 1300245 h 2264961"/>
                <a:gd name="connsiteX8" fmla="*/ 0 w 3831564"/>
                <a:gd name="connsiteY8" fmla="*/ 1648972 h 2264961"/>
                <a:gd name="connsiteX0" fmla="*/ 0 w 3831564"/>
                <a:gd name="connsiteY0" fmla="*/ 1648972 h 2264961"/>
                <a:gd name="connsiteX1" fmla="*/ 1879434 w 3831564"/>
                <a:gd name="connsiteY1" fmla="*/ 0 h 2264961"/>
                <a:gd name="connsiteX2" fmla="*/ 3831564 w 3831564"/>
                <a:gd name="connsiteY2" fmla="*/ 2264961 h 2264961"/>
                <a:gd name="connsiteX3" fmla="*/ 2836572 w 3831564"/>
                <a:gd name="connsiteY3" fmla="*/ 1678832 h 2264961"/>
                <a:gd name="connsiteX4" fmla="*/ 2145990 w 3831564"/>
                <a:gd name="connsiteY4" fmla="*/ 1529371 h 2264961"/>
                <a:gd name="connsiteX5" fmla="*/ 1739840 w 3831564"/>
                <a:gd name="connsiteY5" fmla="*/ 1442377 h 2264961"/>
                <a:gd name="connsiteX6" fmla="*/ 1430444 w 3831564"/>
                <a:gd name="connsiteY6" fmla="*/ 1382510 h 2264961"/>
                <a:gd name="connsiteX7" fmla="*/ 909039 w 3831564"/>
                <a:gd name="connsiteY7" fmla="*/ 1300245 h 2264961"/>
                <a:gd name="connsiteX8" fmla="*/ 0 w 3831564"/>
                <a:gd name="connsiteY8" fmla="*/ 1648972 h 2264961"/>
                <a:gd name="connsiteX0" fmla="*/ 1 w 3851908"/>
                <a:gd name="connsiteY0" fmla="*/ 1662220 h 2264961"/>
                <a:gd name="connsiteX1" fmla="*/ 1899778 w 3851908"/>
                <a:gd name="connsiteY1" fmla="*/ 0 h 2264961"/>
                <a:gd name="connsiteX2" fmla="*/ 3851908 w 3851908"/>
                <a:gd name="connsiteY2" fmla="*/ 2264961 h 2264961"/>
                <a:gd name="connsiteX3" fmla="*/ 2856916 w 3851908"/>
                <a:gd name="connsiteY3" fmla="*/ 1678832 h 2264961"/>
                <a:gd name="connsiteX4" fmla="*/ 2166334 w 3851908"/>
                <a:gd name="connsiteY4" fmla="*/ 1529371 h 2264961"/>
                <a:gd name="connsiteX5" fmla="*/ 1760184 w 3851908"/>
                <a:gd name="connsiteY5" fmla="*/ 1442377 h 2264961"/>
                <a:gd name="connsiteX6" fmla="*/ 1450788 w 3851908"/>
                <a:gd name="connsiteY6" fmla="*/ 1382510 h 2264961"/>
                <a:gd name="connsiteX7" fmla="*/ 929383 w 3851908"/>
                <a:gd name="connsiteY7" fmla="*/ 1300245 h 2264961"/>
                <a:gd name="connsiteX8" fmla="*/ 1 w 3851908"/>
                <a:gd name="connsiteY8" fmla="*/ 1662220 h 2264961"/>
                <a:gd name="connsiteX0" fmla="*/ 0 w 3852244"/>
                <a:gd name="connsiteY0" fmla="*/ 1667090 h 2264961"/>
                <a:gd name="connsiteX1" fmla="*/ 1900114 w 3852244"/>
                <a:gd name="connsiteY1" fmla="*/ 0 h 2264961"/>
                <a:gd name="connsiteX2" fmla="*/ 3852244 w 3852244"/>
                <a:gd name="connsiteY2" fmla="*/ 2264961 h 2264961"/>
                <a:gd name="connsiteX3" fmla="*/ 2857252 w 3852244"/>
                <a:gd name="connsiteY3" fmla="*/ 1678832 h 2264961"/>
                <a:gd name="connsiteX4" fmla="*/ 2166670 w 3852244"/>
                <a:gd name="connsiteY4" fmla="*/ 1529371 h 2264961"/>
                <a:gd name="connsiteX5" fmla="*/ 1760520 w 3852244"/>
                <a:gd name="connsiteY5" fmla="*/ 1442377 h 2264961"/>
                <a:gd name="connsiteX6" fmla="*/ 1451124 w 3852244"/>
                <a:gd name="connsiteY6" fmla="*/ 1382510 h 2264961"/>
                <a:gd name="connsiteX7" fmla="*/ 929719 w 3852244"/>
                <a:gd name="connsiteY7" fmla="*/ 1300245 h 2264961"/>
                <a:gd name="connsiteX8" fmla="*/ 0 w 3852244"/>
                <a:gd name="connsiteY8" fmla="*/ 1667090 h 2264961"/>
                <a:gd name="connsiteX0" fmla="*/ 0 w 3852244"/>
                <a:gd name="connsiteY0" fmla="*/ 1667090 h 2264961"/>
                <a:gd name="connsiteX1" fmla="*/ 1900114 w 3852244"/>
                <a:gd name="connsiteY1" fmla="*/ 0 h 2264961"/>
                <a:gd name="connsiteX2" fmla="*/ 3852244 w 3852244"/>
                <a:gd name="connsiteY2" fmla="*/ 2264961 h 2264961"/>
                <a:gd name="connsiteX3" fmla="*/ 2857252 w 3852244"/>
                <a:gd name="connsiteY3" fmla="*/ 1678832 h 2264961"/>
                <a:gd name="connsiteX4" fmla="*/ 2166670 w 3852244"/>
                <a:gd name="connsiteY4" fmla="*/ 1529371 h 2264961"/>
                <a:gd name="connsiteX5" fmla="*/ 1760520 w 3852244"/>
                <a:gd name="connsiteY5" fmla="*/ 1442377 h 2264961"/>
                <a:gd name="connsiteX6" fmla="*/ 1451124 w 3852244"/>
                <a:gd name="connsiteY6" fmla="*/ 1382510 h 2264961"/>
                <a:gd name="connsiteX7" fmla="*/ 929719 w 3852244"/>
                <a:gd name="connsiteY7" fmla="*/ 1300245 h 2264961"/>
                <a:gd name="connsiteX8" fmla="*/ 0 w 3852244"/>
                <a:gd name="connsiteY8" fmla="*/ 1667090 h 2264961"/>
                <a:gd name="connsiteX0" fmla="*/ 0 w 3852244"/>
                <a:gd name="connsiteY0" fmla="*/ 1667090 h 2264961"/>
                <a:gd name="connsiteX1" fmla="*/ 1900114 w 3852244"/>
                <a:gd name="connsiteY1" fmla="*/ 0 h 2264961"/>
                <a:gd name="connsiteX2" fmla="*/ 3852244 w 3852244"/>
                <a:gd name="connsiteY2" fmla="*/ 2264961 h 2264961"/>
                <a:gd name="connsiteX3" fmla="*/ 2857252 w 3852244"/>
                <a:gd name="connsiteY3" fmla="*/ 1678832 h 2264961"/>
                <a:gd name="connsiteX4" fmla="*/ 2166670 w 3852244"/>
                <a:gd name="connsiteY4" fmla="*/ 1529371 h 2264961"/>
                <a:gd name="connsiteX5" fmla="*/ 1760520 w 3852244"/>
                <a:gd name="connsiteY5" fmla="*/ 1442377 h 2264961"/>
                <a:gd name="connsiteX6" fmla="*/ 1451124 w 3852244"/>
                <a:gd name="connsiteY6" fmla="*/ 1382510 h 2264961"/>
                <a:gd name="connsiteX7" fmla="*/ 929719 w 3852244"/>
                <a:gd name="connsiteY7" fmla="*/ 1300245 h 2264961"/>
                <a:gd name="connsiteX8" fmla="*/ 0 w 3852244"/>
                <a:gd name="connsiteY8" fmla="*/ 1667090 h 226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2244" h="2264961">
                  <a:moveTo>
                    <a:pt x="0" y="1667090"/>
                  </a:moveTo>
                  <a:lnTo>
                    <a:pt x="1900114" y="0"/>
                  </a:lnTo>
                  <a:lnTo>
                    <a:pt x="3852244" y="2264961"/>
                  </a:lnTo>
                  <a:cubicBezTo>
                    <a:pt x="3292164" y="1794493"/>
                    <a:pt x="3082338" y="1742459"/>
                    <a:pt x="2857252" y="1678832"/>
                  </a:cubicBezTo>
                  <a:lnTo>
                    <a:pt x="2166670" y="1529371"/>
                  </a:lnTo>
                  <a:lnTo>
                    <a:pt x="1760520" y="1442377"/>
                  </a:lnTo>
                  <a:cubicBezTo>
                    <a:pt x="1641262" y="1417900"/>
                    <a:pt x="1566172" y="1399939"/>
                    <a:pt x="1451124" y="1382510"/>
                  </a:cubicBezTo>
                  <a:cubicBezTo>
                    <a:pt x="1271647" y="1343112"/>
                    <a:pt x="1184663" y="1316890"/>
                    <a:pt x="929719" y="1300245"/>
                  </a:cubicBezTo>
                  <a:cubicBezTo>
                    <a:pt x="472184" y="1340387"/>
                    <a:pt x="183540" y="1550673"/>
                    <a:pt x="0" y="166709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B174FC-8DC3-4C22-94D2-05C79F108820}"/>
              </a:ext>
            </a:extLst>
          </p:cNvPr>
          <p:cNvSpPr txBox="1"/>
          <p:nvPr/>
        </p:nvSpPr>
        <p:spPr>
          <a:xfrm>
            <a:off x="10846192" y="4301738"/>
            <a:ext cx="2414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3A23BD-9805-421A-A57A-A16BFF52BA9A}"/>
              </a:ext>
            </a:extLst>
          </p:cNvPr>
          <p:cNvSpPr txBox="1"/>
          <p:nvPr/>
        </p:nvSpPr>
        <p:spPr>
          <a:xfrm>
            <a:off x="10745160" y="4265111"/>
            <a:ext cx="467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3097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65883" y="1682349"/>
            <a:ext cx="5856000" cy="4108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About Kathleen M. Rehl</a:t>
            </a:r>
            <a:r>
              <a:rPr lang="en-US" sz="2400" dirty="0"/>
              <a:t>, Ph.D., CFP</a:t>
            </a:r>
            <a:r>
              <a:rPr lang="en-US" sz="2400" baseline="30000" dirty="0"/>
              <a:t>®</a:t>
            </a:r>
            <a:r>
              <a:rPr lang="en-US" sz="2400" dirty="0"/>
              <a:t>, CeFT</a:t>
            </a:r>
            <a:r>
              <a:rPr lang="en-US" sz="2400" baseline="30000" dirty="0"/>
              <a:t>® </a:t>
            </a:r>
            <a:r>
              <a:rPr lang="en-US" sz="1600" baseline="30000" dirty="0"/>
              <a:t> </a:t>
            </a:r>
            <a:r>
              <a:rPr lang="en-US" sz="1600" dirty="0"/>
              <a:t>Emeritus</a:t>
            </a:r>
            <a:endParaRPr lang="en-US" sz="4267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2899" y="1670396"/>
            <a:ext cx="5393101" cy="458099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39725" indent="-3397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Kathleen Rehl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wrote the multi-award-winning book,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Moving Forward on Your Own: A Financial Guidebook for Widows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death of her late husband. Over 75,000 copies of this book are now in circulation.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owned Rehl Financial Advisors for almos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years before retiring to a six-year encore career empowering widows and their advisors—through her speaking, writing, mentoring, and research about widows. Her work has been featured in more than 160 articles published by the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 Times, Wall Street Journal, Kiplinger’s, CNBC, USA Today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Financial Planning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Financial Service Professionals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many others.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“reFired,” Kathleen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assists selected nonprofits and organizations that help widows. She also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writes legacy stories and poems, plus encourages others to leave a legacy of love.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85685" y="1913108"/>
            <a:ext cx="4836653" cy="3865815"/>
            <a:chOff x="5663208" y="1651645"/>
            <a:chExt cx="3263464" cy="26084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9147" y="1651645"/>
              <a:ext cx="2437525" cy="2437525"/>
            </a:xfrm>
            <a:prstGeom prst="rect">
              <a:avLst/>
            </a:prstGeom>
            <a:ln w="34925">
              <a:solidFill>
                <a:schemeClr val="bg1"/>
              </a:solidFill>
              <a:miter lim="800000"/>
            </a:ln>
            <a:effectLst>
              <a:softEdge rad="0"/>
            </a:effectLst>
          </p:spPr>
        </p:pic>
        <p:pic>
          <p:nvPicPr>
            <p:cNvPr id="9" name="Picture 8" descr="MFoYO cover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3208" y="2723285"/>
              <a:ext cx="1073780" cy="1536765"/>
            </a:xfrm>
            <a:prstGeom prst="rect">
              <a:avLst/>
            </a:prstGeom>
            <a:ln w="34925">
              <a:solidFill>
                <a:schemeClr val="bg1"/>
              </a:solidFill>
              <a:miter lim="800000"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506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on't rus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55" y="1327731"/>
            <a:ext cx="2011320" cy="20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wol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088" y="3666407"/>
            <a:ext cx="1790253" cy="23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clip_art_house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8275" y="1158631"/>
            <a:ext cx="2749851" cy="236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CoachOmbreLargeCharmTot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2515" y="1389028"/>
            <a:ext cx="2515931" cy="207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shutterstock_129309158  ABC block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746" y="3925052"/>
            <a:ext cx="2475469" cy="201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anstockphoto11475321_ time for review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625" y="3740891"/>
            <a:ext cx="2929147" cy="2357008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0120" y="249173"/>
            <a:ext cx="10962219" cy="498475"/>
          </a:xfrm>
        </p:spPr>
        <p:txBody>
          <a:bodyPr/>
          <a:lstStyle/>
          <a:p>
            <a:r>
              <a:rPr lang="en-US" sz="3200" dirty="0"/>
              <a:t>Advice for New Widows</a:t>
            </a:r>
            <a:endParaRPr lang="en-US" sz="4267" baseline="100000" dirty="0"/>
          </a:p>
        </p:txBody>
      </p:sp>
    </p:spTree>
    <p:extLst>
      <p:ext uri="{BB962C8B-B14F-4D97-AF65-F5344CB8AC3E}">
        <p14:creationId xmlns:p14="http://schemas.microsoft.com/office/powerpoint/2010/main" val="38038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63045" y="5231430"/>
            <a:ext cx="5070255" cy="628392"/>
            <a:chOff x="797283" y="3923570"/>
            <a:chExt cx="3802691" cy="471294"/>
          </a:xfrm>
        </p:grpSpPr>
        <p:sp>
          <p:nvSpPr>
            <p:cNvPr id="18" name="Rectangle 17"/>
            <p:cNvSpPr/>
            <p:nvPr/>
          </p:nvSpPr>
          <p:spPr>
            <a:xfrm>
              <a:off x="797283" y="3923570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6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25513" y="4001506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Show compassion and care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3045" y="1322464"/>
            <a:ext cx="5070255" cy="628392"/>
            <a:chOff x="797283" y="991848"/>
            <a:chExt cx="3802691" cy="471294"/>
          </a:xfrm>
        </p:grpSpPr>
        <p:sp>
          <p:nvSpPr>
            <p:cNvPr id="3" name="Rectangle 2"/>
            <p:cNvSpPr/>
            <p:nvPr/>
          </p:nvSpPr>
          <p:spPr>
            <a:xfrm>
              <a:off x="797283" y="991848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25513" y="1069783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Listen more, talk less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063043" y="2027555"/>
            <a:ext cx="111289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063045" y="2104259"/>
            <a:ext cx="5070255" cy="628392"/>
            <a:chOff x="797283" y="1578193"/>
            <a:chExt cx="3802691" cy="471294"/>
          </a:xfrm>
        </p:grpSpPr>
        <p:sp>
          <p:nvSpPr>
            <p:cNvPr id="6" name="Rectangle 5"/>
            <p:cNvSpPr/>
            <p:nvPr/>
          </p:nvSpPr>
          <p:spPr>
            <a:xfrm>
              <a:off x="797283" y="1578193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25513" y="1656127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Help her feel secure and safe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1063043" y="2809347"/>
            <a:ext cx="111289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063045" y="2886052"/>
            <a:ext cx="5070255" cy="628392"/>
            <a:chOff x="797283" y="2164537"/>
            <a:chExt cx="3802691" cy="471294"/>
          </a:xfrm>
        </p:grpSpPr>
        <p:sp>
          <p:nvSpPr>
            <p:cNvPr id="9" name="Rectangle 8"/>
            <p:cNvSpPr/>
            <p:nvPr/>
          </p:nvSpPr>
          <p:spPr>
            <a:xfrm>
              <a:off x="797283" y="2164537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25513" y="2242471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Encourage taking time—DFZ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063043" y="3591139"/>
            <a:ext cx="111289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063045" y="3667843"/>
            <a:ext cx="5070255" cy="628392"/>
            <a:chOff x="797283" y="2750882"/>
            <a:chExt cx="3802691" cy="471294"/>
          </a:xfrm>
        </p:grpSpPr>
        <p:sp>
          <p:nvSpPr>
            <p:cNvPr id="12" name="Rectangle 11"/>
            <p:cNvSpPr/>
            <p:nvPr/>
          </p:nvSpPr>
          <p:spPr>
            <a:xfrm>
              <a:off x="797283" y="2750882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25513" y="2828815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Avoid clichés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1063043" y="4372931"/>
            <a:ext cx="111289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63045" y="4449635"/>
            <a:ext cx="5070255" cy="628392"/>
            <a:chOff x="797283" y="3337226"/>
            <a:chExt cx="3802691" cy="471294"/>
          </a:xfrm>
        </p:grpSpPr>
        <p:sp>
          <p:nvSpPr>
            <p:cNvPr id="15" name="Rectangle 14"/>
            <p:cNvSpPr/>
            <p:nvPr/>
          </p:nvSpPr>
          <p:spPr>
            <a:xfrm>
              <a:off x="797283" y="3337226"/>
              <a:ext cx="471294" cy="471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25513" y="3415159"/>
              <a:ext cx="3274461" cy="31542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133" dirty="0">
                  <a:latin typeface="+mj-lt"/>
                </a:rPr>
                <a:t>Be her “thinking partner”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1063043" y="5154723"/>
            <a:ext cx="111289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23853" y="1636661"/>
            <a:ext cx="4816592" cy="4353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3925" y="997813"/>
            <a:ext cx="6698075" cy="58601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57493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pic>
        <p:nvPicPr>
          <p:cNvPr id="34" name="Picture 18" descr="bag lady pictur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276" r="33079"/>
          <a:stretch/>
        </p:blipFill>
        <p:spPr bwMode="auto">
          <a:xfrm>
            <a:off x="5537084" y="1659648"/>
            <a:ext cx="1306297" cy="21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60120" y="249173"/>
            <a:ext cx="10962219" cy="498475"/>
          </a:xfrm>
        </p:spPr>
        <p:txBody>
          <a:bodyPr/>
          <a:lstStyle/>
          <a:p>
            <a:r>
              <a:rPr lang="en-US" sz="3200" dirty="0"/>
              <a:t>Connect!</a:t>
            </a:r>
            <a:endParaRPr lang="en-US" sz="4267" baseline="100000" dirty="0"/>
          </a:p>
        </p:txBody>
      </p:sp>
    </p:spTree>
    <p:extLst>
      <p:ext uri="{BB962C8B-B14F-4D97-AF65-F5344CB8AC3E}">
        <p14:creationId xmlns:p14="http://schemas.microsoft.com/office/powerpoint/2010/main" val="42037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OPS! canstockphoto995101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274" y="1796689"/>
            <a:ext cx="3314325" cy="396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027780" y="2007192"/>
            <a:ext cx="4224624" cy="3188869"/>
            <a:chOff x="3020835" y="1505394"/>
            <a:chExt cx="3168468" cy="2391652"/>
          </a:xfrm>
        </p:grpSpPr>
        <p:sp>
          <p:nvSpPr>
            <p:cNvPr id="3" name="Rounded Rectangle 2"/>
            <p:cNvSpPr/>
            <p:nvPr/>
          </p:nvSpPr>
          <p:spPr>
            <a:xfrm>
              <a:off x="3020835" y="1505394"/>
              <a:ext cx="3168468" cy="724818"/>
            </a:xfrm>
            <a:prstGeom prst="roundRect">
              <a:avLst>
                <a:gd name="adj" fmla="val 905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chemeClr val="tx2"/>
                  </a:solidFill>
                </a:rPr>
                <a:t>COMMUNICATION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020835" y="2338812"/>
              <a:ext cx="3168468" cy="724818"/>
            </a:xfrm>
            <a:prstGeom prst="roundRect">
              <a:avLst>
                <a:gd name="adj" fmla="val 905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chemeClr val="tx2"/>
                  </a:solidFill>
                </a:rPr>
                <a:t>JARGON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20835" y="3172228"/>
              <a:ext cx="3168468" cy="724818"/>
            </a:xfrm>
            <a:prstGeom prst="roundRect">
              <a:avLst>
                <a:gd name="adj" fmla="val 905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dirty="0">
                  <a:solidFill>
                    <a:schemeClr val="tx2"/>
                  </a:solidFill>
                </a:rPr>
                <a:t>EFFICIENCY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653" y="1262322"/>
            <a:ext cx="3027336" cy="4678613"/>
          </a:xfrm>
          <a:prstGeom prst="rect">
            <a:avLst/>
          </a:prstGeom>
          <a:ln w="635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4027780" y="3046017"/>
            <a:ext cx="4224624" cy="1111223"/>
            <a:chOff x="3020835" y="2284512"/>
            <a:chExt cx="3168468" cy="83341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020835" y="2284512"/>
              <a:ext cx="316846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20835" y="3117929"/>
              <a:ext cx="316846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9891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650" name="AutoShape 2" descr="Image result for free tools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2E392C3-D17E-4EE4-8487-9FCD5D8FE9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68" y="1730963"/>
            <a:ext cx="4436976" cy="4234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6745" y="1540217"/>
            <a:ext cx="5754304" cy="459621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marL="304792" algn="ctr"/>
            <a:r>
              <a:rPr lang="en-US" sz="5333" dirty="0">
                <a:solidFill>
                  <a:schemeClr val="bg1"/>
                </a:solidFill>
              </a:rPr>
              <a:t>Craft Your Tagline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26349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3144F4-5E62-4186-B6BB-2398D35C6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2859"/>
            <a:ext cx="12192000" cy="6019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42706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5931" y="1794301"/>
            <a:ext cx="11246069" cy="3804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20"/>
          <a:stretch/>
        </p:blipFill>
        <p:spPr>
          <a:xfrm>
            <a:off x="6362152" y="2048326"/>
            <a:ext cx="4589868" cy="3296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525" y="193879"/>
            <a:ext cx="4372017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charset="0"/>
              </a:rPr>
              <a:t>Speak &amp; Engage!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9408" y="4330000"/>
            <a:ext cx="1484552" cy="179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="" xmlns:a16="http://schemas.microsoft.com/office/drawing/2014/main" id="{B4680648-0CCF-4324-94FE-E87D1C607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5" y="1054533"/>
            <a:ext cx="5525045" cy="310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5442">
            <a:off x="4489266" y="4509328"/>
            <a:ext cx="2635064" cy="1677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2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1568"/>
            <a:ext cx="12241861" cy="599643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38525" y="193879"/>
            <a:ext cx="7113123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Wine and Chocolate Tasting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2" name="Heart 1"/>
          <p:cNvSpPr/>
          <p:nvPr/>
        </p:nvSpPr>
        <p:spPr>
          <a:xfrm>
            <a:off x="1174527" y="1433506"/>
            <a:ext cx="2396760" cy="2089653"/>
          </a:xfrm>
          <a:prstGeom prst="heart">
            <a:avLst/>
          </a:prstGeom>
          <a:gradFill flip="none" rotWithShape="1">
            <a:gsLst>
              <a:gs pos="100000">
                <a:srgbClr val="FF0000"/>
              </a:gs>
              <a:gs pos="0">
                <a:srgbClr val="FF0000"/>
              </a:gs>
              <a:gs pos="0">
                <a:srgbClr val="FF7D7D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8480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634F1B-A203-4DB6-870C-EA0F5F0A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941696-9E8D-4C0E-831B-7C416A0AFA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63" y="1045355"/>
            <a:ext cx="2493032" cy="5462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2A336A-2E79-458C-8302-66F0459E3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33" y="1203960"/>
            <a:ext cx="8691677" cy="48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2805" y="1639613"/>
            <a:ext cx="11439196" cy="44774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Rating Your Life Values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98" y="614919"/>
            <a:ext cx="3850469" cy="580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2805" y="213336"/>
            <a:ext cx="488477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Your Gift…</a:t>
            </a:r>
            <a:endParaRPr lang="en-US" sz="200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Kathleen\Dropbox\1 speaking events\Kathleen - new photos\MFOYO cover graph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4507">
            <a:off x="2549722" y="2622218"/>
            <a:ext cx="2580585" cy="3693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4" name="AutoShape 2" descr="Image result for free tools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200"/>
          </a:p>
        </p:txBody>
      </p:sp>
      <p:grpSp>
        <p:nvGrpSpPr>
          <p:cNvPr id="7" name="Group 6"/>
          <p:cNvGrpSpPr/>
          <p:nvPr/>
        </p:nvGrpSpPr>
        <p:grpSpPr>
          <a:xfrm>
            <a:off x="9446994" y="2211547"/>
            <a:ext cx="2728383" cy="2707091"/>
            <a:chOff x="7168687" y="1408126"/>
            <a:chExt cx="2046288" cy="2515041"/>
          </a:xfrm>
        </p:grpSpPr>
        <p:grpSp>
          <p:nvGrpSpPr>
            <p:cNvPr id="2" name="Group 5"/>
            <p:cNvGrpSpPr>
              <a:grpSpLocks noChangeAspect="1"/>
            </p:cNvGrpSpPr>
            <p:nvPr/>
          </p:nvGrpSpPr>
          <p:grpSpPr bwMode="auto">
            <a:xfrm>
              <a:off x="7168687" y="1876879"/>
              <a:ext cx="2046288" cy="2046288"/>
              <a:chOff x="4332" y="1188"/>
              <a:chExt cx="1289" cy="1289"/>
            </a:xfrm>
          </p:grpSpPr>
          <p:sp>
            <p:nvSpPr>
              <p:cNvPr id="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332" y="1188"/>
                <a:ext cx="1289" cy="1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" name="Freeform 8"/>
              <p:cNvSpPr>
                <a:spLocks/>
              </p:cNvSpPr>
              <p:nvPr/>
            </p:nvSpPr>
            <p:spPr bwMode="auto">
              <a:xfrm>
                <a:off x="4678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5274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4678" y="1614"/>
                <a:ext cx="1" cy="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5274" y="1614"/>
                <a:ext cx="1" cy="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4702" y="1481"/>
                <a:ext cx="607" cy="643"/>
              </a:xfrm>
              <a:custGeom>
                <a:avLst/>
                <a:gdLst>
                  <a:gd name="T0" fmla="*/ 614 w 695"/>
                  <a:gd name="T1" fmla="*/ 219 h 736"/>
                  <a:gd name="T2" fmla="*/ 593 w 695"/>
                  <a:gd name="T3" fmla="*/ 142 h 736"/>
                  <a:gd name="T4" fmla="*/ 501 w 695"/>
                  <a:gd name="T5" fmla="*/ 127 h 736"/>
                  <a:gd name="T6" fmla="*/ 458 w 695"/>
                  <a:gd name="T7" fmla="*/ 92 h 736"/>
                  <a:gd name="T8" fmla="*/ 458 w 695"/>
                  <a:gd name="T9" fmla="*/ 92 h 736"/>
                  <a:gd name="T10" fmla="*/ 436 w 695"/>
                  <a:gd name="T11" fmla="*/ 43 h 736"/>
                  <a:gd name="T12" fmla="*/ 435 w 695"/>
                  <a:gd name="T13" fmla="*/ 42 h 736"/>
                  <a:gd name="T14" fmla="*/ 434 w 695"/>
                  <a:gd name="T15" fmla="*/ 41 h 736"/>
                  <a:gd name="T16" fmla="*/ 407 w 695"/>
                  <a:gd name="T17" fmla="*/ 14 h 736"/>
                  <a:gd name="T18" fmla="*/ 358 w 695"/>
                  <a:gd name="T19" fmla="*/ 14 h 736"/>
                  <a:gd name="T20" fmla="*/ 300 w 695"/>
                  <a:gd name="T21" fmla="*/ 72 h 736"/>
                  <a:gd name="T22" fmla="*/ 300 w 695"/>
                  <a:gd name="T23" fmla="*/ 121 h 736"/>
                  <a:gd name="T24" fmla="*/ 327 w 695"/>
                  <a:gd name="T25" fmla="*/ 148 h 736"/>
                  <a:gd name="T26" fmla="*/ 328 w 695"/>
                  <a:gd name="T27" fmla="*/ 149 h 736"/>
                  <a:gd name="T28" fmla="*/ 329 w 695"/>
                  <a:gd name="T29" fmla="*/ 150 h 736"/>
                  <a:gd name="T30" fmla="*/ 378 w 695"/>
                  <a:gd name="T31" fmla="*/ 172 h 736"/>
                  <a:gd name="T32" fmla="*/ 378 w 695"/>
                  <a:gd name="T33" fmla="*/ 172 h 736"/>
                  <a:gd name="T34" fmla="*/ 413 w 695"/>
                  <a:gd name="T35" fmla="*/ 218 h 736"/>
                  <a:gd name="T36" fmla="*/ 413 w 695"/>
                  <a:gd name="T37" fmla="*/ 218 h 736"/>
                  <a:gd name="T38" fmla="*/ 415 w 695"/>
                  <a:gd name="T39" fmla="*/ 244 h 736"/>
                  <a:gd name="T40" fmla="*/ 415 w 695"/>
                  <a:gd name="T41" fmla="*/ 244 h 736"/>
                  <a:gd name="T42" fmla="*/ 399 w 695"/>
                  <a:gd name="T43" fmla="*/ 287 h 736"/>
                  <a:gd name="T44" fmla="*/ 399 w 695"/>
                  <a:gd name="T45" fmla="*/ 287 h 736"/>
                  <a:gd name="T46" fmla="*/ 380 w 695"/>
                  <a:gd name="T47" fmla="*/ 297 h 736"/>
                  <a:gd name="T48" fmla="*/ 380 w 695"/>
                  <a:gd name="T49" fmla="*/ 297 h 736"/>
                  <a:gd name="T50" fmla="*/ 27 w 695"/>
                  <a:gd name="T51" fmla="*/ 616 h 736"/>
                  <a:gd name="T52" fmla="*/ 27 w 695"/>
                  <a:gd name="T53" fmla="*/ 616 h 736"/>
                  <a:gd name="T54" fmla="*/ 25 w 695"/>
                  <a:gd name="T55" fmla="*/ 618 h 736"/>
                  <a:gd name="T56" fmla="*/ 25 w 695"/>
                  <a:gd name="T57" fmla="*/ 710 h 736"/>
                  <a:gd name="T58" fmla="*/ 117 w 695"/>
                  <a:gd name="T59" fmla="*/ 710 h 736"/>
                  <a:gd name="T60" fmla="*/ 119 w 695"/>
                  <a:gd name="T61" fmla="*/ 708 h 736"/>
                  <a:gd name="T62" fmla="*/ 119 w 695"/>
                  <a:gd name="T63" fmla="*/ 708 h 736"/>
                  <a:gd name="T64" fmla="*/ 438 w 695"/>
                  <a:gd name="T65" fmla="*/ 356 h 736"/>
                  <a:gd name="T66" fmla="*/ 438 w 695"/>
                  <a:gd name="T67" fmla="*/ 356 h 736"/>
                  <a:gd name="T68" fmla="*/ 448 w 695"/>
                  <a:gd name="T69" fmla="*/ 336 h 736"/>
                  <a:gd name="T70" fmla="*/ 448 w 695"/>
                  <a:gd name="T71" fmla="*/ 336 h 736"/>
                  <a:gd name="T72" fmla="*/ 491 w 695"/>
                  <a:gd name="T73" fmla="*/ 321 h 736"/>
                  <a:gd name="T74" fmla="*/ 491 w 695"/>
                  <a:gd name="T75" fmla="*/ 321 h 736"/>
                  <a:gd name="T76" fmla="*/ 556 w 695"/>
                  <a:gd name="T77" fmla="*/ 312 h 736"/>
                  <a:gd name="T78" fmla="*/ 558 w 695"/>
                  <a:gd name="T79" fmla="*/ 314 h 736"/>
                  <a:gd name="T80" fmla="*/ 643 w 695"/>
                  <a:gd name="T81" fmla="*/ 457 h 736"/>
                  <a:gd name="T82" fmla="*/ 644 w 695"/>
                  <a:gd name="T83" fmla="*/ 455 h 736"/>
                  <a:gd name="T84" fmla="*/ 614 w 695"/>
                  <a:gd name="T85" fmla="*/ 219 h 736"/>
                  <a:gd name="T86" fmla="*/ 59 w 695"/>
                  <a:gd name="T87" fmla="*/ 676 h 736"/>
                  <a:gd name="T88" fmla="*/ 59 w 695"/>
                  <a:gd name="T89" fmla="*/ 640 h 736"/>
                  <a:gd name="T90" fmla="*/ 95 w 695"/>
                  <a:gd name="T91" fmla="*/ 640 h 736"/>
                  <a:gd name="T92" fmla="*/ 95 w 695"/>
                  <a:gd name="T93" fmla="*/ 676 h 736"/>
                  <a:gd name="T94" fmla="*/ 59 w 695"/>
                  <a:gd name="T95" fmla="*/ 67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5" h="736">
                    <a:moveTo>
                      <a:pt x="614" y="219"/>
                    </a:moveTo>
                    <a:cubicBezTo>
                      <a:pt x="621" y="193"/>
                      <a:pt x="614" y="163"/>
                      <a:pt x="593" y="142"/>
                    </a:cubicBezTo>
                    <a:cubicBezTo>
                      <a:pt x="568" y="118"/>
                      <a:pt x="533" y="119"/>
                      <a:pt x="501" y="127"/>
                    </a:cubicBezTo>
                    <a:cubicBezTo>
                      <a:pt x="472" y="134"/>
                      <a:pt x="460" y="116"/>
                      <a:pt x="458" y="92"/>
                    </a:cubicBezTo>
                    <a:cubicBezTo>
                      <a:pt x="458" y="92"/>
                      <a:pt x="458" y="92"/>
                      <a:pt x="458" y="92"/>
                    </a:cubicBezTo>
                    <a:cubicBezTo>
                      <a:pt x="457" y="74"/>
                      <a:pt x="450" y="57"/>
                      <a:pt x="436" y="43"/>
                    </a:cubicBezTo>
                    <a:cubicBezTo>
                      <a:pt x="436" y="43"/>
                      <a:pt x="435" y="42"/>
                      <a:pt x="435" y="42"/>
                    </a:cubicBezTo>
                    <a:cubicBezTo>
                      <a:pt x="435" y="42"/>
                      <a:pt x="434" y="41"/>
                      <a:pt x="434" y="41"/>
                    </a:cubicBezTo>
                    <a:cubicBezTo>
                      <a:pt x="407" y="14"/>
                      <a:pt x="407" y="14"/>
                      <a:pt x="407" y="14"/>
                    </a:cubicBezTo>
                    <a:cubicBezTo>
                      <a:pt x="393" y="0"/>
                      <a:pt x="372" y="0"/>
                      <a:pt x="358" y="14"/>
                    </a:cubicBezTo>
                    <a:cubicBezTo>
                      <a:pt x="300" y="72"/>
                      <a:pt x="300" y="72"/>
                      <a:pt x="300" y="72"/>
                    </a:cubicBezTo>
                    <a:cubicBezTo>
                      <a:pt x="286" y="86"/>
                      <a:pt x="286" y="107"/>
                      <a:pt x="300" y="121"/>
                    </a:cubicBezTo>
                    <a:cubicBezTo>
                      <a:pt x="327" y="148"/>
                      <a:pt x="327" y="148"/>
                      <a:pt x="327" y="148"/>
                    </a:cubicBezTo>
                    <a:cubicBezTo>
                      <a:pt x="327" y="148"/>
                      <a:pt x="328" y="149"/>
                      <a:pt x="328" y="149"/>
                    </a:cubicBezTo>
                    <a:cubicBezTo>
                      <a:pt x="328" y="149"/>
                      <a:pt x="329" y="150"/>
                      <a:pt x="329" y="150"/>
                    </a:cubicBezTo>
                    <a:cubicBezTo>
                      <a:pt x="343" y="164"/>
                      <a:pt x="360" y="171"/>
                      <a:pt x="378" y="172"/>
                    </a:cubicBezTo>
                    <a:cubicBezTo>
                      <a:pt x="378" y="172"/>
                      <a:pt x="378" y="172"/>
                      <a:pt x="378" y="172"/>
                    </a:cubicBezTo>
                    <a:cubicBezTo>
                      <a:pt x="403" y="173"/>
                      <a:pt x="415" y="186"/>
                      <a:pt x="413" y="218"/>
                    </a:cubicBezTo>
                    <a:cubicBezTo>
                      <a:pt x="413" y="218"/>
                      <a:pt x="413" y="218"/>
                      <a:pt x="413" y="218"/>
                    </a:cubicBezTo>
                    <a:cubicBezTo>
                      <a:pt x="412" y="227"/>
                      <a:pt x="413" y="236"/>
                      <a:pt x="415" y="244"/>
                    </a:cubicBezTo>
                    <a:cubicBezTo>
                      <a:pt x="415" y="244"/>
                      <a:pt x="415" y="244"/>
                      <a:pt x="415" y="244"/>
                    </a:cubicBezTo>
                    <a:cubicBezTo>
                      <a:pt x="421" y="276"/>
                      <a:pt x="413" y="284"/>
                      <a:pt x="399" y="287"/>
                    </a:cubicBezTo>
                    <a:cubicBezTo>
                      <a:pt x="399" y="287"/>
                      <a:pt x="399" y="287"/>
                      <a:pt x="399" y="287"/>
                    </a:cubicBezTo>
                    <a:cubicBezTo>
                      <a:pt x="392" y="289"/>
                      <a:pt x="385" y="292"/>
                      <a:pt x="380" y="297"/>
                    </a:cubicBezTo>
                    <a:cubicBezTo>
                      <a:pt x="380" y="297"/>
                      <a:pt x="380" y="297"/>
                      <a:pt x="380" y="297"/>
                    </a:cubicBezTo>
                    <a:cubicBezTo>
                      <a:pt x="318" y="353"/>
                      <a:pt x="124" y="529"/>
                      <a:pt x="27" y="616"/>
                    </a:cubicBezTo>
                    <a:cubicBezTo>
                      <a:pt x="27" y="616"/>
                      <a:pt x="27" y="616"/>
                      <a:pt x="27" y="616"/>
                    </a:cubicBezTo>
                    <a:cubicBezTo>
                      <a:pt x="27" y="617"/>
                      <a:pt x="26" y="618"/>
                      <a:pt x="25" y="618"/>
                    </a:cubicBezTo>
                    <a:cubicBezTo>
                      <a:pt x="0" y="644"/>
                      <a:pt x="0" y="685"/>
                      <a:pt x="25" y="710"/>
                    </a:cubicBezTo>
                    <a:cubicBezTo>
                      <a:pt x="50" y="736"/>
                      <a:pt x="92" y="736"/>
                      <a:pt x="117" y="710"/>
                    </a:cubicBezTo>
                    <a:cubicBezTo>
                      <a:pt x="118" y="709"/>
                      <a:pt x="118" y="709"/>
                      <a:pt x="119" y="708"/>
                    </a:cubicBezTo>
                    <a:cubicBezTo>
                      <a:pt x="119" y="708"/>
                      <a:pt x="119" y="708"/>
                      <a:pt x="119" y="708"/>
                    </a:cubicBezTo>
                    <a:cubicBezTo>
                      <a:pt x="206" y="612"/>
                      <a:pt x="382" y="417"/>
                      <a:pt x="438" y="356"/>
                    </a:cubicBezTo>
                    <a:cubicBezTo>
                      <a:pt x="438" y="356"/>
                      <a:pt x="438" y="356"/>
                      <a:pt x="438" y="356"/>
                    </a:cubicBezTo>
                    <a:cubicBezTo>
                      <a:pt x="443" y="350"/>
                      <a:pt x="447" y="343"/>
                      <a:pt x="448" y="336"/>
                    </a:cubicBezTo>
                    <a:cubicBezTo>
                      <a:pt x="448" y="336"/>
                      <a:pt x="448" y="336"/>
                      <a:pt x="448" y="336"/>
                    </a:cubicBezTo>
                    <a:cubicBezTo>
                      <a:pt x="451" y="323"/>
                      <a:pt x="460" y="314"/>
                      <a:pt x="491" y="321"/>
                    </a:cubicBezTo>
                    <a:cubicBezTo>
                      <a:pt x="491" y="321"/>
                      <a:pt x="491" y="321"/>
                      <a:pt x="491" y="321"/>
                    </a:cubicBezTo>
                    <a:cubicBezTo>
                      <a:pt x="513" y="325"/>
                      <a:pt x="536" y="322"/>
                      <a:pt x="556" y="312"/>
                    </a:cubicBezTo>
                    <a:cubicBezTo>
                      <a:pt x="557" y="312"/>
                      <a:pt x="557" y="313"/>
                      <a:pt x="558" y="314"/>
                    </a:cubicBezTo>
                    <a:cubicBezTo>
                      <a:pt x="602" y="358"/>
                      <a:pt x="631" y="409"/>
                      <a:pt x="643" y="457"/>
                    </a:cubicBezTo>
                    <a:cubicBezTo>
                      <a:pt x="643" y="456"/>
                      <a:pt x="643" y="456"/>
                      <a:pt x="644" y="455"/>
                    </a:cubicBezTo>
                    <a:cubicBezTo>
                      <a:pt x="695" y="404"/>
                      <a:pt x="680" y="305"/>
                      <a:pt x="614" y="219"/>
                    </a:cubicBezTo>
                    <a:close/>
                    <a:moveTo>
                      <a:pt x="59" y="676"/>
                    </a:moveTo>
                    <a:cubicBezTo>
                      <a:pt x="49" y="666"/>
                      <a:pt x="49" y="650"/>
                      <a:pt x="59" y="640"/>
                    </a:cubicBezTo>
                    <a:cubicBezTo>
                      <a:pt x="69" y="630"/>
                      <a:pt x="85" y="630"/>
                      <a:pt x="95" y="640"/>
                    </a:cubicBezTo>
                    <a:cubicBezTo>
                      <a:pt x="105" y="650"/>
                      <a:pt x="105" y="666"/>
                      <a:pt x="95" y="676"/>
                    </a:cubicBezTo>
                    <a:cubicBezTo>
                      <a:pt x="85" y="686"/>
                      <a:pt x="69" y="686"/>
                      <a:pt x="59" y="676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4686" y="1594"/>
                <a:ext cx="275" cy="252"/>
              </a:xfrm>
              <a:custGeom>
                <a:avLst/>
                <a:gdLst>
                  <a:gd name="T0" fmla="*/ 128 w 315"/>
                  <a:gd name="T1" fmla="*/ 232 h 288"/>
                  <a:gd name="T2" fmla="*/ 185 w 315"/>
                  <a:gd name="T3" fmla="*/ 219 h 288"/>
                  <a:gd name="T4" fmla="*/ 248 w 315"/>
                  <a:gd name="T5" fmla="*/ 288 h 288"/>
                  <a:gd name="T6" fmla="*/ 315 w 315"/>
                  <a:gd name="T7" fmla="*/ 228 h 288"/>
                  <a:gd name="T8" fmla="*/ 243 w 315"/>
                  <a:gd name="T9" fmla="*/ 162 h 288"/>
                  <a:gd name="T10" fmla="*/ 256 w 315"/>
                  <a:gd name="T11" fmla="*/ 105 h 288"/>
                  <a:gd name="T12" fmla="*/ 201 w 315"/>
                  <a:gd name="T13" fmla="*/ 0 h 288"/>
                  <a:gd name="T14" fmla="*/ 201 w 315"/>
                  <a:gd name="T15" fmla="*/ 90 h 288"/>
                  <a:gd name="T16" fmla="*/ 195 w 315"/>
                  <a:gd name="T17" fmla="*/ 101 h 288"/>
                  <a:gd name="T18" fmla="*/ 135 w 315"/>
                  <a:gd name="T19" fmla="*/ 136 h 288"/>
                  <a:gd name="T20" fmla="*/ 122 w 315"/>
                  <a:gd name="T21" fmla="*/ 136 h 288"/>
                  <a:gd name="T22" fmla="*/ 62 w 315"/>
                  <a:gd name="T23" fmla="*/ 101 h 288"/>
                  <a:gd name="T24" fmla="*/ 55 w 315"/>
                  <a:gd name="T25" fmla="*/ 90 h 288"/>
                  <a:gd name="T26" fmla="*/ 55 w 315"/>
                  <a:gd name="T27" fmla="*/ 0 h 288"/>
                  <a:gd name="T28" fmla="*/ 0 w 315"/>
                  <a:gd name="T29" fmla="*/ 105 h 288"/>
                  <a:gd name="T30" fmla="*/ 128 w 315"/>
                  <a:gd name="T31" fmla="*/ 23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5" h="288">
                    <a:moveTo>
                      <a:pt x="128" y="232"/>
                    </a:moveTo>
                    <a:cubicBezTo>
                      <a:pt x="149" y="232"/>
                      <a:pt x="168" y="228"/>
                      <a:pt x="185" y="219"/>
                    </a:cubicBezTo>
                    <a:cubicBezTo>
                      <a:pt x="248" y="288"/>
                      <a:pt x="248" y="288"/>
                      <a:pt x="248" y="288"/>
                    </a:cubicBezTo>
                    <a:cubicBezTo>
                      <a:pt x="315" y="228"/>
                      <a:pt x="315" y="228"/>
                      <a:pt x="315" y="228"/>
                    </a:cubicBezTo>
                    <a:cubicBezTo>
                      <a:pt x="243" y="162"/>
                      <a:pt x="243" y="162"/>
                      <a:pt x="243" y="162"/>
                    </a:cubicBezTo>
                    <a:cubicBezTo>
                      <a:pt x="251" y="145"/>
                      <a:pt x="256" y="125"/>
                      <a:pt x="256" y="105"/>
                    </a:cubicBezTo>
                    <a:cubicBezTo>
                      <a:pt x="256" y="61"/>
                      <a:pt x="234" y="23"/>
                      <a:pt x="201" y="0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201" y="94"/>
                      <a:pt x="198" y="99"/>
                      <a:pt x="195" y="101"/>
                    </a:cubicBezTo>
                    <a:cubicBezTo>
                      <a:pt x="135" y="136"/>
                      <a:pt x="135" y="136"/>
                      <a:pt x="135" y="136"/>
                    </a:cubicBezTo>
                    <a:cubicBezTo>
                      <a:pt x="131" y="138"/>
                      <a:pt x="125" y="138"/>
                      <a:pt x="122" y="136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58" y="99"/>
                      <a:pt x="55" y="94"/>
                      <a:pt x="55" y="9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2" y="23"/>
                      <a:pt x="0" y="61"/>
                      <a:pt x="0" y="105"/>
                    </a:cubicBezTo>
                    <a:cubicBezTo>
                      <a:pt x="0" y="175"/>
                      <a:pt x="58" y="232"/>
                      <a:pt x="128" y="23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4977" y="1862"/>
                <a:ext cx="259" cy="261"/>
              </a:xfrm>
              <a:custGeom>
                <a:avLst/>
                <a:gdLst>
                  <a:gd name="T0" fmla="*/ 67 w 296"/>
                  <a:gd name="T1" fmla="*/ 0 h 299"/>
                  <a:gd name="T2" fmla="*/ 0 w 296"/>
                  <a:gd name="T3" fmla="*/ 74 h 299"/>
                  <a:gd name="T4" fmla="*/ 184 w 296"/>
                  <a:gd name="T5" fmla="*/ 275 h 299"/>
                  <a:gd name="T6" fmla="*/ 271 w 296"/>
                  <a:gd name="T7" fmla="*/ 275 h 299"/>
                  <a:gd name="T8" fmla="*/ 272 w 296"/>
                  <a:gd name="T9" fmla="*/ 275 h 299"/>
                  <a:gd name="T10" fmla="*/ 272 w 296"/>
                  <a:gd name="T11" fmla="*/ 188 h 299"/>
                  <a:gd name="T12" fmla="*/ 67 w 296"/>
                  <a:gd name="T13" fmla="*/ 0 h 299"/>
                  <a:gd name="T14" fmla="*/ 252 w 296"/>
                  <a:gd name="T15" fmla="*/ 256 h 299"/>
                  <a:gd name="T16" fmla="*/ 203 w 296"/>
                  <a:gd name="T17" fmla="*/ 256 h 299"/>
                  <a:gd name="T18" fmla="*/ 203 w 296"/>
                  <a:gd name="T19" fmla="*/ 207 h 299"/>
                  <a:gd name="T20" fmla="*/ 252 w 296"/>
                  <a:gd name="T21" fmla="*/ 207 h 299"/>
                  <a:gd name="T22" fmla="*/ 252 w 296"/>
                  <a:gd name="T23" fmla="*/ 25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6" h="299">
                    <a:moveTo>
                      <a:pt x="67" y="0"/>
                    </a:moveTo>
                    <a:cubicBezTo>
                      <a:pt x="47" y="22"/>
                      <a:pt x="24" y="47"/>
                      <a:pt x="0" y="74"/>
                    </a:cubicBezTo>
                    <a:cubicBezTo>
                      <a:pt x="184" y="275"/>
                      <a:pt x="184" y="275"/>
                      <a:pt x="184" y="275"/>
                    </a:cubicBezTo>
                    <a:cubicBezTo>
                      <a:pt x="208" y="299"/>
                      <a:pt x="247" y="299"/>
                      <a:pt x="271" y="275"/>
                    </a:cubicBezTo>
                    <a:cubicBezTo>
                      <a:pt x="272" y="275"/>
                      <a:pt x="272" y="275"/>
                      <a:pt x="272" y="275"/>
                    </a:cubicBezTo>
                    <a:cubicBezTo>
                      <a:pt x="296" y="251"/>
                      <a:pt x="296" y="212"/>
                      <a:pt x="272" y="188"/>
                    </a:cubicBezTo>
                    <a:lnTo>
                      <a:pt x="67" y="0"/>
                    </a:lnTo>
                    <a:close/>
                    <a:moveTo>
                      <a:pt x="252" y="256"/>
                    </a:moveTo>
                    <a:cubicBezTo>
                      <a:pt x="239" y="269"/>
                      <a:pt x="217" y="269"/>
                      <a:pt x="203" y="256"/>
                    </a:cubicBezTo>
                    <a:cubicBezTo>
                      <a:pt x="190" y="242"/>
                      <a:pt x="190" y="220"/>
                      <a:pt x="203" y="207"/>
                    </a:cubicBezTo>
                    <a:cubicBezTo>
                      <a:pt x="217" y="193"/>
                      <a:pt x="239" y="193"/>
                      <a:pt x="252" y="207"/>
                    </a:cubicBezTo>
                    <a:cubicBezTo>
                      <a:pt x="266" y="220"/>
                      <a:pt x="266" y="242"/>
                      <a:pt x="252" y="256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708599" y="1408126"/>
              <a:ext cx="1016337" cy="46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dirty="0">
                  <a:solidFill>
                    <a:schemeClr val="bg1"/>
                  </a:solidFill>
                </a:rPr>
                <a:t>TOOLS</a:t>
              </a:r>
              <a:endParaRPr lang="en-US" sz="2667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1623" y="1651350"/>
            <a:ext cx="4884775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150280" indent="-150280"/>
            <a:r>
              <a:rPr lang="en-US" sz="3200" dirty="0">
                <a:solidFill>
                  <a:schemeClr val="bg1"/>
                </a:solidFill>
              </a:rPr>
              <a:t>“When the time                       is right.”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2125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="" xmlns:a16="http://schemas.microsoft.com/office/drawing/2014/main" id="{D5C52BDA-CD54-44E5-832B-1910EF4EAD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55974" y="6442310"/>
            <a:ext cx="662355" cy="365125"/>
          </a:xfrm>
          <a:prstGeom prst="rect">
            <a:avLst/>
          </a:prstGeom>
        </p:spPr>
        <p:txBody>
          <a:bodyPr lIns="91440" tIns="45720" rIns="91440" bIns="45720">
            <a:normAutofit lnSpcReduction="10000"/>
          </a:bodyPr>
          <a:lstStyle/>
          <a:p>
            <a:pPr defTabSz="914377" fontAlgn="base">
              <a:spcBef>
                <a:spcPct val="0"/>
              </a:spcBef>
              <a:spcAft>
                <a:spcPts val="600"/>
              </a:spcAft>
              <a:defRPr/>
            </a:pPr>
            <a:fld id="{0FBA416E-8D2D-4A9A-9C17-A385C9BBA593}" type="slidenum">
              <a:rPr lang="en-US" b="1">
                <a:solidFill>
                  <a:srgbClr val="FFFFFF"/>
                </a:solidFill>
                <a:latin typeface="Times New Roman" pitchFamily="18" charset="0"/>
              </a:rPr>
              <a:pPr defTabSz="914377" fontAlgn="base">
                <a:spcBef>
                  <a:spcPct val="0"/>
                </a:spcBef>
                <a:spcAft>
                  <a:spcPts val="600"/>
                </a:spcAft>
                <a:defRPr/>
              </a:pPr>
              <a:t>29</a:t>
            </a:fld>
            <a:endParaRPr lang="en-US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858364" y="3548786"/>
            <a:ext cx="10398513" cy="2587597"/>
            <a:chOff x="643772" y="2580564"/>
            <a:chExt cx="7798885" cy="1940697"/>
          </a:xfrm>
        </p:grpSpPr>
        <p:sp>
          <p:nvSpPr>
            <p:cNvPr id="23" name="Rectangle 22"/>
            <p:cNvSpPr/>
            <p:nvPr/>
          </p:nvSpPr>
          <p:spPr>
            <a:xfrm>
              <a:off x="643772" y="3038167"/>
              <a:ext cx="7798885" cy="7660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3887286" y="2580564"/>
              <a:ext cx="1607527" cy="1940697"/>
              <a:chOff x="3887286" y="2927892"/>
              <a:chExt cx="1607527" cy="194069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87286" y="4460833"/>
                <a:ext cx="1607527" cy="4077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600" b="1" dirty="0">
                    <a:latin typeface="+mj-lt"/>
                  </a:rPr>
                  <a:t>Kathleen M. Rehl </a:t>
                </a:r>
              </a:p>
              <a:p>
                <a:pPr algn="ctr" defTabSz="914377">
                  <a:defRPr/>
                </a:pPr>
                <a:r>
                  <a:rPr lang="en-US" sz="1333" dirty="0">
                    <a:latin typeface="+mj-lt"/>
                  </a:rPr>
                  <a:t>PhD, CFP, CeFT </a:t>
                </a:r>
                <a:r>
                  <a:rPr lang="en-US" sz="900" dirty="0">
                    <a:latin typeface="+mj-lt"/>
                  </a:rPr>
                  <a:t>Emeritus</a:t>
                </a:r>
                <a:endParaRPr lang="en-US" sz="1333" dirty="0">
                  <a:latin typeface="+mj-lt"/>
                </a:endParaRPr>
              </a:p>
            </p:txBody>
          </p:sp>
          <p:pic>
            <p:nvPicPr>
              <p:cNvPr id="22" name="Picture 21" descr="A group of people posing for the camera&#10;&#10;Description generated with very high confidence">
                <a:extLst>
                  <a:ext uri="{FF2B5EF4-FFF2-40B4-BE49-F238E27FC236}">
                    <a16:creationId xmlns="" xmlns:a16="http://schemas.microsoft.com/office/drawing/2014/main" id="{198FF64A-D14F-4E4E-8DE2-D7B3EAFF4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53165" y="2927892"/>
                <a:ext cx="1310788" cy="1532942"/>
              </a:xfrm>
              <a:prstGeom prst="rect">
                <a:avLst/>
              </a:prstGeom>
            </p:spPr>
          </p:pic>
        </p:grpSp>
      </p:grpSp>
      <p:sp>
        <p:nvSpPr>
          <p:cNvPr id="31" name="Rectangle 30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Financial Professional Use Only. Not For Use With Consumers.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2805" y="213336"/>
            <a:ext cx="4884775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Research Team</a:t>
            </a:r>
            <a:endParaRPr lang="en-US" sz="200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77319" y="942152"/>
            <a:ext cx="11514681" cy="2106269"/>
            <a:chOff x="450726" y="1128298"/>
            <a:chExt cx="8636011" cy="1579702"/>
          </a:xfrm>
        </p:grpSpPr>
        <p:pic>
          <p:nvPicPr>
            <p:cNvPr id="49" name="Picture 48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278" y="1132599"/>
              <a:ext cx="1013247" cy="113594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50726" y="2301041"/>
              <a:ext cx="1225864" cy="37390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Susan Bradley 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333" dirty="0">
                  <a:solidFill>
                    <a:srgbClr val="000000"/>
                  </a:solidFill>
                </a:rPr>
                <a:t>CFP, CeFT</a:t>
              </a:r>
            </a:p>
          </p:txBody>
        </p:sp>
        <p:pic>
          <p:nvPicPr>
            <p:cNvPr id="47" name="Picture 46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928"/>
            <a:stretch/>
          </p:blipFill>
          <p:spPr>
            <a:xfrm>
              <a:off x="6523116" y="1132599"/>
              <a:ext cx="1059743" cy="110974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596719" y="2306352"/>
              <a:ext cx="912536" cy="40164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Carolyn 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C. Moor</a:t>
              </a:r>
            </a:p>
          </p:txBody>
        </p:sp>
        <p:pic>
          <p:nvPicPr>
            <p:cNvPr id="45" name="Picture 44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64" b="1104"/>
            <a:stretch/>
          </p:blipFill>
          <p:spPr>
            <a:xfrm>
              <a:off x="4168325" y="1166348"/>
              <a:ext cx="1046649" cy="110974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111425" y="2328879"/>
              <a:ext cx="1183040" cy="37390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Linda Y. Leitz  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333" dirty="0">
                  <a:solidFill>
                    <a:srgbClr val="000000"/>
                  </a:solidFill>
                </a:rPr>
                <a:t>PhD, CFP, CDFA</a:t>
              </a:r>
            </a:p>
          </p:txBody>
        </p:sp>
        <p:pic>
          <p:nvPicPr>
            <p:cNvPr id="43" name="Picture 42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8388" y="1128298"/>
              <a:ext cx="1040011" cy="113594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1568525" y="2279343"/>
              <a:ext cx="1463040" cy="37390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John E. Grable 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333" dirty="0">
                  <a:solidFill>
                    <a:srgbClr val="000000"/>
                  </a:solidFill>
                </a:rPr>
                <a:t>PhD, CFP</a:t>
              </a:r>
            </a:p>
          </p:txBody>
        </p:sp>
        <p:pic>
          <p:nvPicPr>
            <p:cNvPr id="41" name="Picture 40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65" b="955"/>
            <a:stretch/>
          </p:blipFill>
          <p:spPr>
            <a:xfrm>
              <a:off x="2940294" y="1131441"/>
              <a:ext cx="1101081" cy="114149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928386" y="2282142"/>
              <a:ext cx="1183040" cy="40164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/>
                </a:rPr>
                <a:t>Michele 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/>
                </a:rPr>
                <a:t>Neff Hernandez</a:t>
              </a:r>
            </a:p>
          </p:txBody>
        </p:sp>
        <p:pic>
          <p:nvPicPr>
            <p:cNvPr id="39" name="Picture 38" descr="A group of people posing for the camera&#10;&#10;Description generated with very high confidence">
              <a:extLst>
                <a:ext uri="{FF2B5EF4-FFF2-40B4-BE49-F238E27FC236}">
                  <a16:creationId xmlns="" xmlns:a16="http://schemas.microsoft.com/office/drawing/2014/main" id="{198FF64A-D14F-4E4E-8DE2-D7B3EAFF4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13" b="2714"/>
            <a:stretch/>
          </p:blipFill>
          <p:spPr>
            <a:xfrm>
              <a:off x="7744100" y="1132598"/>
              <a:ext cx="1142310" cy="1109744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623697" y="2307704"/>
              <a:ext cx="1463040" cy="37390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Calibri" panose="020F0502020204030204"/>
                </a:rPr>
                <a:t>Carrie L. West</a:t>
              </a:r>
            </a:p>
            <a:p>
              <a:pPr algn="ctr" defTabSz="914377">
                <a:lnSpc>
                  <a:spcPct val="90000"/>
                </a:lnSpc>
                <a:defRPr/>
              </a:pPr>
              <a:r>
                <a:rPr lang="en-US" sz="1333" dirty="0">
                  <a:solidFill>
                    <a:srgbClr val="000000"/>
                  </a:solidFill>
                </a:rPr>
                <a:t>PhD</a:t>
              </a:r>
            </a:p>
          </p:txBody>
        </p:sp>
        <p:pic>
          <p:nvPicPr>
            <p:cNvPr id="51" name="Picture 50" descr="A person smiling for the camera&#10;&#10;Description automatically generated">
              <a:extLst>
                <a:ext uri="{FF2B5EF4-FFF2-40B4-BE49-F238E27FC236}">
                  <a16:creationId xmlns="" xmlns:a16="http://schemas.microsoft.com/office/drawing/2014/main" id="{7668BF7C-D1FD-4E40-A2DD-61778E569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3" r="1866" b="4371"/>
            <a:stretch/>
          </p:blipFill>
          <p:spPr>
            <a:xfrm>
              <a:off x="5349747" y="1141397"/>
              <a:ext cx="1012127" cy="1109743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F14AF2EB-D56D-4F63-9516-09BECCE87EE7}"/>
                </a:ext>
              </a:extLst>
            </p:cNvPr>
            <p:cNvSpPr/>
            <p:nvPr/>
          </p:nvSpPr>
          <p:spPr>
            <a:xfrm>
              <a:off x="5359201" y="2306352"/>
              <a:ext cx="1163915" cy="373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lnSpc>
                  <a:spcPct val="90000"/>
                </a:lnSpc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Laura Mattia</a:t>
              </a:r>
              <a:r>
                <a:rPr lang="en-US" sz="1600" dirty="0">
                  <a:solidFill>
                    <a:srgbClr val="000000"/>
                  </a:solidFill>
                </a:rPr>
                <a:t>                  </a:t>
              </a:r>
              <a:r>
                <a:rPr lang="en-US" sz="1333" dirty="0">
                  <a:solidFill>
                    <a:srgbClr val="000000"/>
                  </a:solidFill>
                </a:rPr>
                <a:t>PhD, CFP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3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6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97" b="2"/>
          <a:stretch/>
        </p:blipFill>
        <p:spPr>
          <a:xfrm>
            <a:off x="643468" y="643468"/>
            <a:ext cx="10905065" cy="5571065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4C61BD32-7542-4D52-BA5A-3ADE869BF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219170">
              <a:spcAft>
                <a:spcPts val="800"/>
              </a:spcAft>
              <a:defRPr/>
            </a:pPr>
            <a:r>
              <a:rPr lang="en-US" sz="933">
                <a:solidFill>
                  <a:srgbClr val="FFFFFF"/>
                </a:solidFill>
                <a:latin typeface="Arial"/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37949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940D6F-5923-45D0-8DC7-52187FC133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78" y="1292862"/>
            <a:ext cx="3649133" cy="4699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B274EE-67DC-4D74-9F80-3F7CAA345753}"/>
              </a:ext>
            </a:extLst>
          </p:cNvPr>
          <p:cNvSpPr txBox="1"/>
          <p:nvPr/>
        </p:nvSpPr>
        <p:spPr>
          <a:xfrm>
            <a:off x="6234698" y="1520268"/>
            <a:ext cx="5279969" cy="91319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84665" indent="-84665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“Widows Voices:                            The Value of Financial Planning”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6260B37-497F-4E5D-8686-A0A85A7BE1E8}"/>
              </a:ext>
            </a:extLst>
          </p:cNvPr>
          <p:cNvSpPr/>
          <p:nvPr/>
        </p:nvSpPr>
        <p:spPr>
          <a:xfrm>
            <a:off x="7258434" y="2835560"/>
            <a:ext cx="4455555" cy="317009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84665" indent="-8466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“Helping Repartnered Widows Navigate Romance and Finance: The Role of Financial Advice”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65" indent="-8466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“Enhancing Financial Confidence Among  Widows: The Role of Financial Professionals”</a:t>
            </a:r>
          </a:p>
          <a:p>
            <a:pPr marL="84665" indent="-84665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665" indent="-84665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“Self-Empowerment Among Widows: A Financial Planning Perspective”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="" xmlns:a16="http://schemas.microsoft.com/office/drawing/2014/main" id="{95AD788B-38C5-4447-A963-E99F5F8FB43C}"/>
              </a:ext>
            </a:extLst>
          </p:cNvPr>
          <p:cNvSpPr txBox="1">
            <a:spLocks/>
          </p:cNvSpPr>
          <p:nvPr/>
        </p:nvSpPr>
        <p:spPr>
          <a:xfrm>
            <a:off x="-55974" y="6442310"/>
            <a:ext cx="66235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5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0FBA416E-8D2D-4A9A-9C17-A385C9BBA593}" type="slidenum">
              <a:rPr lang="en-US" sz="16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36D757D-3ED8-40CA-AB98-46391710A2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958" y="4367295"/>
            <a:ext cx="1571817" cy="222165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69ADB1-1A67-4273-839C-575F2A19D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578" y="1520268"/>
            <a:ext cx="1952725" cy="247163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6363146" y="2634513"/>
            <a:ext cx="582885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BAC36A-B321-451E-8E28-99206A49D2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598" y="4101916"/>
            <a:ext cx="1910781" cy="24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46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758135-E71E-49D0-ACB8-914DF377AA56}"/>
              </a:ext>
            </a:extLst>
          </p:cNvPr>
          <p:cNvSpPr/>
          <p:nvPr/>
        </p:nvSpPr>
        <p:spPr>
          <a:xfrm>
            <a:off x="6219392" y="1340677"/>
            <a:ext cx="5413785" cy="4671072"/>
          </a:xfrm>
          <a:prstGeom prst="rect">
            <a:avLst/>
          </a:prstGeom>
          <a:solidFill>
            <a:schemeClr val="accent6"/>
          </a:solidFill>
        </p:spPr>
        <p:txBody>
          <a:bodyPr wrap="square" lIns="91440" tIns="45720" rIns="91440" bIns="45720" anchor="ctr" anchorCtr="0">
            <a:noAutofit/>
          </a:bodyPr>
          <a:lstStyle/>
          <a:p>
            <a:pPr marL="459306"/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Skilled financial planners—using empathy and communication skills—were almost twice as effective compared to less-skilled</a:t>
            </a:r>
          </a:p>
          <a:p>
            <a:pPr marL="459306"/>
            <a:r>
              <a:rPr lang="en-US" sz="2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</a:p>
        </p:txBody>
      </p:sp>
      <p:pic>
        <p:nvPicPr>
          <p:cNvPr id="7" name="Picture 6" descr="A person holding a sign&#10;&#10;Description generated with very high confidence">
            <a:extLst>
              <a:ext uri="{FF2B5EF4-FFF2-40B4-BE49-F238E27FC236}">
                <a16:creationId xmlns="" xmlns:a16="http://schemas.microsoft.com/office/drawing/2014/main" id="{C23870E4-2139-4D2C-B7D6-671D29E782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74" y="1340677"/>
            <a:ext cx="5198756" cy="4671072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F8B614CC-96AE-4E6E-A281-B6938C23E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5" y="6228164"/>
            <a:ext cx="1022431" cy="365125"/>
          </a:xfrm>
        </p:spPr>
        <p:txBody>
          <a:bodyPr/>
          <a:lstStyle/>
          <a:p>
            <a:fld id="{0FBA416E-8D2D-4A9A-9C17-A385C9BBA59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29935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0392843-78FD-4A0A-9177-C3FA40279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 descr="15129906673_278ba87f47_c.jpg">
            <a:extLst>
              <a:ext uri="{FF2B5EF4-FFF2-40B4-BE49-F238E27FC236}">
                <a16:creationId xmlns="" xmlns:a16="http://schemas.microsoft.com/office/drawing/2014/main" id="{8D430F2B-BCB5-4571-9F13-86FA809BB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85" y="0"/>
            <a:ext cx="14006991" cy="6858001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="" xmlns:a16="http://schemas.microsoft.com/office/drawing/2014/main" id="{98B20A4E-AD25-46AB-82A3-BB8DBA97B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52" b="96552" l="3653" r="97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59" y="4575587"/>
            <a:ext cx="6060776" cy="160859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6433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1600" y="0"/>
            <a:ext cx="14047320" cy="6843657"/>
          </a:xfrm>
          <a:prstGeom prst="rect">
            <a:avLst/>
          </a:prstGeom>
        </p:spPr>
      </p:pic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5020233" y="1692537"/>
            <a:ext cx="7114392" cy="33851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9" rIns="92075" bIns="46039" anchor="ctr">
            <a:noAutofit/>
          </a:bodyPr>
          <a:lstStyle/>
          <a:p>
            <a:pPr indent="918610">
              <a:spcAft>
                <a:spcPct val="70000"/>
              </a:spcAft>
            </a:pPr>
            <a:r>
              <a:rPr lang="en-US" sz="2667" dirty="0">
                <a:latin typeface="Arial" charset="0"/>
              </a:rPr>
              <a:t>She has loved. </a:t>
            </a:r>
          </a:p>
          <a:p>
            <a:pPr indent="918610">
              <a:spcAft>
                <a:spcPct val="70000"/>
              </a:spcAft>
            </a:pPr>
            <a:r>
              <a:rPr lang="en-US" sz="2667" dirty="0">
                <a:latin typeface="Arial" charset="0"/>
              </a:rPr>
              <a:t>She has lost. </a:t>
            </a:r>
          </a:p>
          <a:p>
            <a:pPr indent="918610">
              <a:spcAft>
                <a:spcPct val="70000"/>
              </a:spcAft>
            </a:pPr>
            <a:r>
              <a:rPr lang="en-US" sz="2667" dirty="0">
                <a:latin typeface="Arial" charset="0"/>
              </a:rPr>
              <a:t>But she can move forward on her own.</a:t>
            </a:r>
          </a:p>
          <a:p>
            <a:pPr indent="918610">
              <a:spcAft>
                <a:spcPct val="70000"/>
              </a:spcAft>
            </a:pPr>
            <a:r>
              <a:rPr lang="en-US" sz="2667" dirty="0">
                <a:latin typeface="Arial" charset="0"/>
              </a:rPr>
              <a:t>With your help, she isn’t alone.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5997" y="2653553"/>
            <a:ext cx="609600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5997" y="3385092"/>
            <a:ext cx="609600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5997" y="4116629"/>
            <a:ext cx="6096003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42377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09077" y="2274971"/>
            <a:ext cx="5782924" cy="2951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BC46101-01DE-4D72-A259-B060ACA4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9DB11CF-1C11-47D0-8F4C-10CAB4F13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237" y="1846730"/>
            <a:ext cx="5349077" cy="3373710"/>
          </a:xfrm>
          <a:prstGeom prst="rect">
            <a:avLst/>
          </a:prstGeom>
        </p:spPr>
      </p:pic>
      <p:pic>
        <p:nvPicPr>
          <p:cNvPr id="1026" name="Picture 2" descr="https://scontent-ort2-2.xx.fbcdn.net/v/t1.0-0/p370x247/40321157_10217214189891080_2795582912907444224_n.jpg?_nc_cat=0&amp;oh=d23307669a8bf3e3e7eeb2432b82e3eb&amp;oe=5C260845">
            <a:extLst>
              <a:ext uri="{FF2B5EF4-FFF2-40B4-BE49-F238E27FC236}">
                <a16:creationId xmlns="" xmlns:a16="http://schemas.microsoft.com/office/drawing/2014/main" id="{A41E687F-37E4-476D-844D-E9AE81F8F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2308" y="1639985"/>
            <a:ext cx="4333467" cy="42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3782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4658613_m one red cube with man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29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391" y="4436519"/>
            <a:ext cx="7792995" cy="9130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5333" dirty="0" err="1">
                <a:solidFill>
                  <a:schemeClr val="tx2"/>
                </a:solidFill>
                <a:latin typeface="+mj-lt"/>
              </a:rPr>
              <a:t>Do.One.Thing</a:t>
            </a:r>
            <a:r>
              <a:rPr lang="en-US" sz="5333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>
                    <a:lumMod val="50000"/>
                  </a:schemeClr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7344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595512" y="1236065"/>
            <a:ext cx="11495315" cy="25551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9" rIns="92075" bIns="46039" anchor="ctr">
            <a:spAutoFit/>
          </a:bodyPr>
          <a:lstStyle/>
          <a:p>
            <a:pPr marL="609585" indent="-336542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Stop saying “I’m so sorry for your loss.”</a:t>
            </a:r>
          </a:p>
          <a:p>
            <a:pPr marL="609585" indent="-336542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Use a new tool</a:t>
            </a:r>
          </a:p>
          <a:p>
            <a:pPr marL="609585" indent="-336542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Give the guidebook</a:t>
            </a:r>
          </a:p>
          <a:p>
            <a:pPr marL="609585" indent="-336542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Craft your story</a:t>
            </a:r>
          </a:p>
          <a:p>
            <a:pPr marL="609585" indent="-336542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Design a tagline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BA416E-8D2D-4A9A-9C17-A385C9BBA59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33D089E-57D5-47C1-88F5-85E40253E2C9}"/>
              </a:ext>
            </a:extLst>
          </p:cNvPr>
          <p:cNvSpPr txBox="1"/>
          <p:nvPr/>
        </p:nvSpPr>
        <p:spPr>
          <a:xfrm>
            <a:off x="781779" y="243185"/>
            <a:ext cx="8982636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Possible Action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8665"/>
            <a:ext cx="12192000" cy="1908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20055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4152" y="0"/>
            <a:ext cx="13844331" cy="68340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26314" y="1236433"/>
            <a:ext cx="5923879" cy="20113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733" dirty="0">
                <a:solidFill>
                  <a:schemeClr val="bg1"/>
                </a:solidFill>
                <a:latin typeface="+mj-lt"/>
              </a:rPr>
              <a:t>“Do well by doing good.”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667" dirty="0">
                <a:solidFill>
                  <a:schemeClr val="bg1"/>
                </a:solidFill>
                <a:latin typeface="+mj-lt"/>
              </a:rPr>
              <a:t>                    – Benjamin Franklin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1734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0789" y="3077981"/>
            <a:ext cx="12192000" cy="3780020"/>
          </a:xfrm>
          <a:prstGeom prst="rect">
            <a:avLst/>
          </a:prstGeom>
          <a:gradFill flip="none" rotWithShape="1">
            <a:gsLst>
              <a:gs pos="18000">
                <a:schemeClr val="tx1">
                  <a:alpha val="45000"/>
                </a:schemeClr>
              </a:gs>
              <a:gs pos="7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b="1" dirty="0"/>
              <a:t>THANK 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1408" y="42777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Kathleen@KathleenRehl.com</a:t>
            </a:r>
          </a:p>
          <a:p>
            <a:r>
              <a:rPr lang="en-US" sz="2400" dirty="0">
                <a:solidFill>
                  <a:schemeClr val="bg1"/>
                </a:solidFill>
              </a:rPr>
              <a:t>www.KathleenRehl.com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1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7497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="" xmlns:a16="http://schemas.microsoft.com/office/drawing/2014/main" id="{87262BA0-F0DF-4207-9121-55ADF1E80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" b="13609"/>
          <a:stretch/>
        </p:blipFill>
        <p:spPr>
          <a:xfrm>
            <a:off x="1" y="-52472"/>
            <a:ext cx="12218800" cy="75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833762" y="6560363"/>
            <a:ext cx="5927388" cy="214955"/>
          </a:xfrm>
        </p:spPr>
        <p:txBody>
          <a:bodyPr/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For Financial Professional Use Only. Not For Use With Consumers.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2391" y="0"/>
            <a:ext cx="0" cy="129540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23" y="189000"/>
            <a:ext cx="10076760" cy="666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5000">
                <a:schemeClr val="tx1"/>
              </a:gs>
              <a:gs pos="3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35952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62443" y="1290429"/>
            <a:ext cx="7603199" cy="52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lvl1pPr marL="339725" indent="-3397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Shocking statistics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Impact of grief and emotions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Three stages of widowhood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Advice for new widows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Connect—best practices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Assisting widows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None/>
            </a:pPr>
            <a:r>
              <a:rPr lang="en-US" altLang="en-US" sz="2133" dirty="0">
                <a:solidFill>
                  <a:srgbClr val="000000"/>
                </a:solidFill>
              </a:rPr>
              <a:t>Research on widows and money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813032" y="1982832"/>
            <a:ext cx="8378969" cy="3438848"/>
            <a:chOff x="2859773" y="1487124"/>
            <a:chExt cx="5369859" cy="25791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59773" y="1487124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59773" y="2002951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59773" y="2518778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59773" y="3034605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859773" y="3550432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859773" y="4066260"/>
              <a:ext cx="53698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60120" y="249173"/>
            <a:ext cx="10962219" cy="498475"/>
          </a:xfrm>
        </p:spPr>
        <p:txBody>
          <a:bodyPr/>
          <a:lstStyle/>
          <a:p>
            <a:r>
              <a:rPr lang="en-US" sz="3200" dirty="0"/>
              <a:t>Our Focus</a:t>
            </a:r>
            <a:endParaRPr lang="en-US" sz="4267" dirty="0"/>
          </a:p>
        </p:txBody>
      </p:sp>
      <p:sp>
        <p:nvSpPr>
          <p:cNvPr id="3" name="Rectangle 2"/>
          <p:cNvSpPr/>
          <p:nvPr/>
        </p:nvSpPr>
        <p:spPr>
          <a:xfrm>
            <a:off x="3813030" y="1410447"/>
            <a:ext cx="8378969" cy="4284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Shocking statistics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3030" y="2091762"/>
            <a:ext cx="8378969" cy="4284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Impact of grief and emotions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3030" y="2785035"/>
            <a:ext cx="8378969" cy="428461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Three stages of widowhood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3030" y="3482735"/>
            <a:ext cx="8378969" cy="4284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Advice for new widows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3030" y="4166440"/>
            <a:ext cx="8378969" cy="4284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Connect—best practices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3030" y="4859712"/>
            <a:ext cx="8378969" cy="4284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Assist widows through your speaking and writing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13030" y="5541030"/>
            <a:ext cx="8378969" cy="428461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indent="455073">
              <a:lnSpc>
                <a:spcPct val="150000"/>
              </a:lnSpc>
              <a:spcAft>
                <a:spcPts val="1600"/>
              </a:spcAft>
              <a:buClr>
                <a:schemeClr val="accent1"/>
              </a:buClr>
            </a:pPr>
            <a:r>
              <a:rPr lang="en-US" altLang="en-US" sz="2133" dirty="0">
                <a:solidFill>
                  <a:schemeClr val="bg1"/>
                </a:solidFill>
              </a:rPr>
              <a:t>Research about widows and money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3031" y="1355460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13031" y="2043792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3031" y="2732124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3031" y="3420456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3031" y="4108788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13031" y="4797120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3031" y="5485455"/>
            <a:ext cx="375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02" y="1416158"/>
            <a:ext cx="2562773" cy="455603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981C192-0D0F-4951-8185-E5BEA7CD9103}"/>
              </a:ext>
            </a:extLst>
          </p:cNvPr>
          <p:cNvSpPr/>
          <p:nvPr/>
        </p:nvSpPr>
        <p:spPr>
          <a:xfrm>
            <a:off x="5617989" y="6469352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</p:spTree>
    <p:extLst>
      <p:ext uri="{BB962C8B-B14F-4D97-AF65-F5344CB8AC3E}">
        <p14:creationId xmlns:p14="http://schemas.microsoft.com/office/powerpoint/2010/main" val="8536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89900" y="1401301"/>
            <a:ext cx="11708145" cy="571080"/>
            <a:chOff x="330954" y="1050976"/>
            <a:chExt cx="8781109" cy="428310"/>
          </a:xfrm>
        </p:grpSpPr>
        <p:sp>
          <p:nvSpPr>
            <p:cNvPr id="3" name="Rounded Rectangle 2"/>
            <p:cNvSpPr/>
            <p:nvPr/>
          </p:nvSpPr>
          <p:spPr>
            <a:xfrm>
              <a:off x="330954" y="1050976"/>
              <a:ext cx="8781109" cy="393388"/>
            </a:xfrm>
            <a:prstGeom prst="roundRect">
              <a:avLst>
                <a:gd name="adj" fmla="val 189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2518770" indent="-2057349">
                <a:lnSpc>
                  <a:spcPct val="85000"/>
                </a:lnSpc>
              </a:pP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2518770" indent="-2057349">
                <a:lnSpc>
                  <a:spcPct val="85000"/>
                </a:lnSpc>
              </a:pP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There are about 12 million widows in the U.S., with approximately 1 million added each year.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65629" y="1479286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189900" y="2072736"/>
            <a:ext cx="11168441" cy="524517"/>
            <a:chOff x="330954" y="1554552"/>
            <a:chExt cx="8376331" cy="393388"/>
          </a:xfrm>
        </p:grpSpPr>
        <p:sp>
          <p:nvSpPr>
            <p:cNvPr id="6" name="Rounded Rectangle 5"/>
            <p:cNvSpPr/>
            <p:nvPr/>
          </p:nvSpPr>
          <p:spPr>
            <a:xfrm>
              <a:off x="330954" y="1554552"/>
              <a:ext cx="8376331" cy="393388"/>
            </a:xfrm>
            <a:prstGeom prst="roundRect">
              <a:avLst>
                <a:gd name="adj" fmla="val 189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461422">
                <a:lnSpc>
                  <a:spcPct val="85000"/>
                </a:lnSpc>
              </a:pP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average age a wife becomes a widow is: (select one) </a:t>
              </a: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59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1867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65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867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or </a:t>
              </a: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71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65629" y="1882002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189900" y="2744171"/>
            <a:ext cx="11168441" cy="524517"/>
            <a:chOff x="330954" y="2058128"/>
            <a:chExt cx="8376331" cy="393388"/>
          </a:xfrm>
        </p:grpSpPr>
        <p:grpSp>
          <p:nvGrpSpPr>
            <p:cNvPr id="24" name="Group 23"/>
            <p:cNvGrpSpPr/>
            <p:nvPr/>
          </p:nvGrpSpPr>
          <p:grpSpPr>
            <a:xfrm>
              <a:off x="330954" y="2058128"/>
              <a:ext cx="8376331" cy="393388"/>
              <a:chOff x="766343" y="2096484"/>
              <a:chExt cx="8376331" cy="393388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766343" y="2096484"/>
                <a:ext cx="8376331" cy="393388"/>
              </a:xfrm>
              <a:prstGeom prst="roundRect">
                <a:avLst>
                  <a:gd name="adj" fmla="val 189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461422">
                  <a:lnSpc>
                    <a:spcPct val="85000"/>
                  </a:lnSpc>
                </a:pPr>
                <a:r>
                  <a:rPr lang="en-US" sz="1867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Half of women over age 65 live ___ more years after their husband dies.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10092" y="2131156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/>
                    </a:solidFill>
                  </a:rPr>
                  <a:t>?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665629" y="2405750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1189900" y="3415605"/>
            <a:ext cx="11168441" cy="562115"/>
            <a:chOff x="330954" y="2561704"/>
            <a:chExt cx="8376331" cy="421586"/>
          </a:xfrm>
        </p:grpSpPr>
        <p:sp>
          <p:nvSpPr>
            <p:cNvPr id="12" name="Rounded Rectangle 11"/>
            <p:cNvSpPr/>
            <p:nvPr/>
          </p:nvSpPr>
          <p:spPr>
            <a:xfrm>
              <a:off x="330954" y="2561704"/>
              <a:ext cx="8376331" cy="393388"/>
            </a:xfrm>
            <a:prstGeom prst="roundRect">
              <a:avLst>
                <a:gd name="adj" fmla="val 189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2518770" indent="-2057349">
                <a:lnSpc>
                  <a:spcPct val="85000"/>
                </a:lnSpc>
              </a:pP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2518770" indent="-2057349">
                <a:lnSpc>
                  <a:spcPct val="85000"/>
                </a:lnSpc>
              </a:pP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70% of Baby Boomer wives will outlive their husbands; 80% of women will be single at death.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665629" y="2983290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189900" y="4087041"/>
            <a:ext cx="11168441" cy="657759"/>
            <a:chOff x="330954" y="3065280"/>
            <a:chExt cx="8376331" cy="493319"/>
          </a:xfrm>
        </p:grpSpPr>
        <p:grpSp>
          <p:nvGrpSpPr>
            <p:cNvPr id="27" name="Group 26"/>
            <p:cNvGrpSpPr/>
            <p:nvPr/>
          </p:nvGrpSpPr>
          <p:grpSpPr>
            <a:xfrm>
              <a:off x="330954" y="3065280"/>
              <a:ext cx="8376331" cy="478569"/>
              <a:chOff x="766343" y="3092129"/>
              <a:chExt cx="8376331" cy="478569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66343" y="3177310"/>
                <a:ext cx="8376331" cy="393388"/>
              </a:xfrm>
              <a:prstGeom prst="roundRect">
                <a:avLst>
                  <a:gd name="adj" fmla="val 1892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461422">
                  <a:lnSpc>
                    <a:spcPct val="85000"/>
                  </a:lnSpc>
                </a:pPr>
                <a:r>
                  <a:rPr lang="en-US" sz="1867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On average, only ___% of widows aged 55-64 remarry; by age 65, only ___% remarry; </a:t>
                </a:r>
                <a:br>
                  <a:rPr lang="en-US" sz="1867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867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conversely a widower typically remarries within two or three years of his wife’s death.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26024" y="3092129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/>
                    </a:solidFill>
                  </a:rPr>
                  <a:t>?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855124" y="3092129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/>
                    </a:solidFill>
                  </a:rPr>
                  <a:t>?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665629" y="3558599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189900" y="4872049"/>
            <a:ext cx="11168441" cy="544184"/>
            <a:chOff x="330954" y="3654037"/>
            <a:chExt cx="8376331" cy="408138"/>
          </a:xfrm>
        </p:grpSpPr>
        <p:sp>
          <p:nvSpPr>
            <p:cNvPr id="18" name="Rounded Rectangle 17"/>
            <p:cNvSpPr/>
            <p:nvPr/>
          </p:nvSpPr>
          <p:spPr>
            <a:xfrm>
              <a:off x="330954" y="3654037"/>
              <a:ext cx="8376331" cy="393388"/>
            </a:xfrm>
            <a:prstGeom prst="roundRect">
              <a:avLst>
                <a:gd name="adj" fmla="val 189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461422">
                <a:lnSpc>
                  <a:spcPct val="85000"/>
                </a:lnSpc>
              </a:pP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461422">
                <a:lnSpc>
                  <a:spcPct val="85000"/>
                </a:lnSpc>
              </a:pP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Widowed female seniors outnumber widowed males by more than 4 to 1.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65629" y="4062175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189900" y="5543477"/>
            <a:ext cx="11168441" cy="560379"/>
            <a:chOff x="330954" y="4157608"/>
            <a:chExt cx="8376331" cy="420284"/>
          </a:xfrm>
        </p:grpSpPr>
        <p:sp>
          <p:nvSpPr>
            <p:cNvPr id="21" name="Rounded Rectangle 20"/>
            <p:cNvSpPr/>
            <p:nvPr/>
          </p:nvSpPr>
          <p:spPr>
            <a:xfrm>
              <a:off x="330954" y="4157608"/>
              <a:ext cx="8376331" cy="393388"/>
            </a:xfrm>
            <a:prstGeom prst="roundRect">
              <a:avLst>
                <a:gd name="adj" fmla="val 1892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461422">
                <a:lnSpc>
                  <a:spcPct val="85000"/>
                </a:lnSpc>
              </a:pPr>
              <a:r>
                <a:rPr lang="en-US" sz="1867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TRUE OR FALSE: </a:t>
              </a:r>
            </a:p>
            <a:p>
              <a:pPr marL="461422">
                <a:lnSpc>
                  <a:spcPct val="85000"/>
                </a:lnSpc>
              </a:pPr>
              <a:r>
                <a:rPr lang="en-US" sz="1867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Widows feel less secure about financial matters after the death of their spouse.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665629" y="4577892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189900" y="1401301"/>
            <a:ext cx="11004504" cy="571080"/>
            <a:chOff x="330955" y="1050976"/>
            <a:chExt cx="8253378" cy="428310"/>
          </a:xfrm>
        </p:grpSpPr>
        <p:sp>
          <p:nvSpPr>
            <p:cNvPr id="53" name="Rounded Rectangle 52"/>
            <p:cNvSpPr/>
            <p:nvPr/>
          </p:nvSpPr>
          <p:spPr>
            <a:xfrm>
              <a:off x="330955" y="1050976"/>
              <a:ext cx="8251576" cy="393388"/>
            </a:xfrm>
            <a:prstGeom prst="roundRect">
              <a:avLst>
                <a:gd name="adj" fmla="val 189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2518770" indent="-2057349">
                <a:lnSpc>
                  <a:spcPct val="85000"/>
                </a:lnSpc>
              </a:pP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2518770" indent="-2057349">
                <a:lnSpc>
                  <a:spcPct val="85000"/>
                </a:lnSpc>
              </a:pP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There are about 12 million widows in the U.S., with approximately 1 million added each year.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665629" y="1479286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9900" y="2072736"/>
            <a:ext cx="11004505" cy="524517"/>
            <a:chOff x="330954" y="1554552"/>
            <a:chExt cx="8253379" cy="393388"/>
          </a:xfrm>
        </p:grpSpPr>
        <p:sp>
          <p:nvSpPr>
            <p:cNvPr id="56" name="Rounded Rectangle 55"/>
            <p:cNvSpPr/>
            <p:nvPr/>
          </p:nvSpPr>
          <p:spPr>
            <a:xfrm>
              <a:off x="330954" y="1554552"/>
              <a:ext cx="8251577" cy="393388"/>
            </a:xfrm>
            <a:prstGeom prst="roundRect">
              <a:avLst>
                <a:gd name="adj" fmla="val 189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461422">
                <a:lnSpc>
                  <a:spcPct val="85000"/>
                </a:lnSpc>
              </a:pP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The average age a wife becomes a widow is: (select one) </a:t>
              </a: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59</a:t>
              </a: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,</a:t>
              </a:r>
              <a:r>
                <a:rPr lang="en-US" sz="1867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65</a:t>
              </a: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867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or </a:t>
              </a: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71</a:t>
              </a: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65629" y="1882002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189900" y="2744171"/>
            <a:ext cx="11004505" cy="524517"/>
            <a:chOff x="330954" y="2058128"/>
            <a:chExt cx="8253379" cy="393388"/>
          </a:xfrm>
        </p:grpSpPr>
        <p:grpSp>
          <p:nvGrpSpPr>
            <p:cNvPr id="59" name="Group 58"/>
            <p:cNvGrpSpPr/>
            <p:nvPr/>
          </p:nvGrpSpPr>
          <p:grpSpPr>
            <a:xfrm>
              <a:off x="330954" y="2058128"/>
              <a:ext cx="8251577" cy="393388"/>
              <a:chOff x="766343" y="2096484"/>
              <a:chExt cx="8251577" cy="39338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766343" y="2096484"/>
                <a:ext cx="8251577" cy="393388"/>
              </a:xfrm>
              <a:prstGeom prst="roundRect">
                <a:avLst>
                  <a:gd name="adj" fmla="val 189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461422">
                  <a:lnSpc>
                    <a:spcPct val="85000"/>
                  </a:lnSpc>
                </a:pPr>
                <a:r>
                  <a:rPr lang="en-US" sz="1867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Half of women over age 65 live ___ more years after their husband dies. 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710092" y="2131156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>
              <a:off x="665629" y="2405750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189900" y="3415605"/>
            <a:ext cx="11004505" cy="562115"/>
            <a:chOff x="330954" y="2561704"/>
            <a:chExt cx="8253379" cy="421586"/>
          </a:xfrm>
        </p:grpSpPr>
        <p:sp>
          <p:nvSpPr>
            <p:cNvPr id="64" name="Rounded Rectangle 63"/>
            <p:cNvSpPr/>
            <p:nvPr/>
          </p:nvSpPr>
          <p:spPr>
            <a:xfrm>
              <a:off x="330954" y="2561704"/>
              <a:ext cx="8251577" cy="393388"/>
            </a:xfrm>
            <a:prstGeom prst="roundRect">
              <a:avLst>
                <a:gd name="adj" fmla="val 189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2518770" indent="-2057349">
                <a:lnSpc>
                  <a:spcPct val="85000"/>
                </a:lnSpc>
              </a:pP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2518770" indent="-2057349">
                <a:lnSpc>
                  <a:spcPct val="85000"/>
                </a:lnSpc>
              </a:pP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70% of Baby Boomer wives will outlive their husbands; 80% of women will be single at death.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65629" y="2983290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189899" y="4087041"/>
            <a:ext cx="11002103" cy="657759"/>
            <a:chOff x="330954" y="3065280"/>
            <a:chExt cx="8251577" cy="493319"/>
          </a:xfrm>
        </p:grpSpPr>
        <p:grpSp>
          <p:nvGrpSpPr>
            <p:cNvPr id="67" name="Group 66"/>
            <p:cNvGrpSpPr/>
            <p:nvPr/>
          </p:nvGrpSpPr>
          <p:grpSpPr>
            <a:xfrm>
              <a:off x="330954" y="3065280"/>
              <a:ext cx="8251577" cy="478569"/>
              <a:chOff x="766343" y="3092129"/>
              <a:chExt cx="8251577" cy="478569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766343" y="3177310"/>
                <a:ext cx="8251577" cy="393388"/>
              </a:xfrm>
              <a:prstGeom prst="roundRect">
                <a:avLst>
                  <a:gd name="adj" fmla="val 189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461422">
                  <a:lnSpc>
                    <a:spcPct val="85000"/>
                  </a:lnSpc>
                </a:pPr>
                <a:r>
                  <a:rPr lang="en-US" sz="1867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On average, only ___% of widows aged 55-64 remarry; by age 65, only ___% remarry; </a:t>
                </a:r>
                <a:br>
                  <a:rPr lang="en-US" sz="1867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867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conversely a widower typically remarries within two or three years of his wife’s death.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626024" y="3092129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855124" y="3092129"/>
                <a:ext cx="247905" cy="252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867" b="1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?</a:t>
                </a:r>
              </a:p>
            </p:txBody>
          </p:sp>
        </p:grpSp>
        <p:cxnSp>
          <p:nvCxnSpPr>
            <p:cNvPr id="68" name="Straight Connector 67"/>
            <p:cNvCxnSpPr/>
            <p:nvPr/>
          </p:nvCxnSpPr>
          <p:spPr>
            <a:xfrm>
              <a:off x="665629" y="3558599"/>
              <a:ext cx="791690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189900" y="4872049"/>
            <a:ext cx="11004504" cy="544184"/>
            <a:chOff x="330955" y="3654037"/>
            <a:chExt cx="8253378" cy="408138"/>
          </a:xfrm>
        </p:grpSpPr>
        <p:sp>
          <p:nvSpPr>
            <p:cNvPr id="73" name="Rounded Rectangle 72"/>
            <p:cNvSpPr/>
            <p:nvPr/>
          </p:nvSpPr>
          <p:spPr>
            <a:xfrm>
              <a:off x="330955" y="3654037"/>
              <a:ext cx="8251576" cy="393388"/>
            </a:xfrm>
            <a:prstGeom prst="roundRect">
              <a:avLst>
                <a:gd name="adj" fmla="val 189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461422">
                <a:lnSpc>
                  <a:spcPct val="85000"/>
                </a:lnSpc>
              </a:pPr>
              <a:r>
                <a:rPr lang="en-US" sz="1867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TRUE OR FALSE:</a:t>
              </a:r>
              <a:r>
                <a:rPr lang="en-US" sz="1867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461422">
                <a:lnSpc>
                  <a:spcPct val="85000"/>
                </a:lnSpc>
              </a:pPr>
              <a:r>
                <a:rPr lang="en-US" sz="1867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Widowed female seniors outnumber widowed males by more than 4 to 1.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665629" y="4062175"/>
              <a:ext cx="7918704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885009" y="1364000"/>
            <a:ext cx="563072" cy="561819"/>
            <a:chOff x="536575" y="5102225"/>
            <a:chExt cx="714376" cy="712788"/>
          </a:xfrm>
          <a:solidFill>
            <a:schemeClr val="tx2"/>
          </a:solidFill>
        </p:grpSpPr>
        <p:sp>
          <p:nvSpPr>
            <p:cNvPr id="100" name="Freeform 48"/>
            <p:cNvSpPr>
              <a:spLocks/>
            </p:cNvSpPr>
            <p:nvPr/>
          </p:nvSpPr>
          <p:spPr bwMode="auto">
            <a:xfrm>
              <a:off x="536575" y="5184775"/>
              <a:ext cx="631825" cy="630238"/>
            </a:xfrm>
            <a:custGeom>
              <a:avLst/>
              <a:gdLst>
                <a:gd name="T0" fmla="*/ 2447 w 2510"/>
                <a:gd name="T1" fmla="*/ 1029 h 2510"/>
                <a:gd name="T2" fmla="*/ 2361 w 2510"/>
                <a:gd name="T3" fmla="*/ 1012 h 2510"/>
                <a:gd name="T4" fmla="*/ 2162 w 2510"/>
                <a:gd name="T5" fmla="*/ 999 h 2510"/>
                <a:gd name="T6" fmla="*/ 1880 w 2510"/>
                <a:gd name="T7" fmla="*/ 1281 h 2510"/>
                <a:gd name="T8" fmla="*/ 1807 w 2510"/>
                <a:gd name="T9" fmla="*/ 1344 h 2510"/>
                <a:gd name="T10" fmla="*/ 1254 w 2510"/>
                <a:gd name="T11" fmla="*/ 1814 h 2510"/>
                <a:gd name="T12" fmla="*/ 695 w 2510"/>
                <a:gd name="T13" fmla="*/ 1252 h 2510"/>
                <a:gd name="T14" fmla="*/ 1161 w 2510"/>
                <a:gd name="T15" fmla="*/ 703 h 2510"/>
                <a:gd name="T16" fmla="*/ 1230 w 2510"/>
                <a:gd name="T17" fmla="*/ 621 h 2510"/>
                <a:gd name="T18" fmla="*/ 1510 w 2510"/>
                <a:gd name="T19" fmla="*/ 341 h 2510"/>
                <a:gd name="T20" fmla="*/ 1493 w 2510"/>
                <a:gd name="T21" fmla="*/ 100 h 2510"/>
                <a:gd name="T22" fmla="*/ 1385 w 2510"/>
                <a:gd name="T23" fmla="*/ 1 h 2510"/>
                <a:gd name="T24" fmla="*/ 1124 w 2510"/>
                <a:gd name="T25" fmla="*/ 1 h 2510"/>
                <a:gd name="T26" fmla="*/ 1016 w 2510"/>
                <a:gd name="T27" fmla="*/ 98 h 2510"/>
                <a:gd name="T28" fmla="*/ 1011 w 2510"/>
                <a:gd name="T29" fmla="*/ 164 h 2510"/>
                <a:gd name="T30" fmla="*/ 999 w 2510"/>
                <a:gd name="T31" fmla="*/ 349 h 2510"/>
                <a:gd name="T32" fmla="*/ 820 w 2510"/>
                <a:gd name="T33" fmla="*/ 428 h 2510"/>
                <a:gd name="T34" fmla="*/ 775 w 2510"/>
                <a:gd name="T35" fmla="*/ 423 h 2510"/>
                <a:gd name="T36" fmla="*/ 626 w 2510"/>
                <a:gd name="T37" fmla="*/ 285 h 2510"/>
                <a:gd name="T38" fmla="*/ 447 w 2510"/>
                <a:gd name="T39" fmla="*/ 287 h 2510"/>
                <a:gd name="T40" fmla="*/ 287 w 2510"/>
                <a:gd name="T41" fmla="*/ 447 h 2510"/>
                <a:gd name="T42" fmla="*/ 285 w 2510"/>
                <a:gd name="T43" fmla="*/ 625 h 2510"/>
                <a:gd name="T44" fmla="*/ 424 w 2510"/>
                <a:gd name="T45" fmla="*/ 778 h 2510"/>
                <a:gd name="T46" fmla="*/ 433 w 2510"/>
                <a:gd name="T47" fmla="*/ 806 h 2510"/>
                <a:gd name="T48" fmla="*/ 349 w 2510"/>
                <a:gd name="T49" fmla="*/ 999 h 2510"/>
                <a:gd name="T50" fmla="*/ 107 w 2510"/>
                <a:gd name="T51" fmla="*/ 1015 h 2510"/>
                <a:gd name="T52" fmla="*/ 0 w 2510"/>
                <a:gd name="T53" fmla="*/ 1135 h 2510"/>
                <a:gd name="T54" fmla="*/ 0 w 2510"/>
                <a:gd name="T55" fmla="*/ 1373 h 2510"/>
                <a:gd name="T56" fmla="*/ 111 w 2510"/>
                <a:gd name="T57" fmla="*/ 1494 h 2510"/>
                <a:gd name="T58" fmla="*/ 349 w 2510"/>
                <a:gd name="T59" fmla="*/ 1510 h 2510"/>
                <a:gd name="T60" fmla="*/ 429 w 2510"/>
                <a:gd name="T61" fmla="*/ 1691 h 2510"/>
                <a:gd name="T62" fmla="*/ 424 w 2510"/>
                <a:gd name="T63" fmla="*/ 1733 h 2510"/>
                <a:gd name="T64" fmla="*/ 284 w 2510"/>
                <a:gd name="T65" fmla="*/ 1885 h 2510"/>
                <a:gd name="T66" fmla="*/ 286 w 2510"/>
                <a:gd name="T67" fmla="*/ 2061 h 2510"/>
                <a:gd name="T68" fmla="*/ 448 w 2510"/>
                <a:gd name="T69" fmla="*/ 2223 h 2510"/>
                <a:gd name="T70" fmla="*/ 624 w 2510"/>
                <a:gd name="T71" fmla="*/ 2225 h 2510"/>
                <a:gd name="T72" fmla="*/ 745 w 2510"/>
                <a:gd name="T73" fmla="*/ 2115 h 2510"/>
                <a:gd name="T74" fmla="*/ 854 w 2510"/>
                <a:gd name="T75" fmla="*/ 2099 h 2510"/>
                <a:gd name="T76" fmla="*/ 999 w 2510"/>
                <a:gd name="T77" fmla="*/ 2158 h 2510"/>
                <a:gd name="T78" fmla="*/ 1015 w 2510"/>
                <a:gd name="T79" fmla="*/ 2398 h 2510"/>
                <a:gd name="T80" fmla="*/ 1136 w 2510"/>
                <a:gd name="T81" fmla="*/ 2509 h 2510"/>
                <a:gd name="T82" fmla="*/ 1374 w 2510"/>
                <a:gd name="T83" fmla="*/ 2508 h 2510"/>
                <a:gd name="T84" fmla="*/ 1439 w 2510"/>
                <a:gd name="T85" fmla="*/ 2491 h 2510"/>
                <a:gd name="T86" fmla="*/ 1494 w 2510"/>
                <a:gd name="T87" fmla="*/ 2405 h 2510"/>
                <a:gd name="T88" fmla="*/ 1510 w 2510"/>
                <a:gd name="T89" fmla="*/ 2160 h 2510"/>
                <a:gd name="T90" fmla="*/ 1703 w 2510"/>
                <a:gd name="T91" fmla="*/ 2076 h 2510"/>
                <a:gd name="T92" fmla="*/ 1731 w 2510"/>
                <a:gd name="T93" fmla="*/ 2085 h 2510"/>
                <a:gd name="T94" fmla="*/ 1886 w 2510"/>
                <a:gd name="T95" fmla="*/ 2227 h 2510"/>
                <a:gd name="T96" fmla="*/ 2060 w 2510"/>
                <a:gd name="T97" fmla="*/ 2224 h 2510"/>
                <a:gd name="T98" fmla="*/ 2224 w 2510"/>
                <a:gd name="T99" fmla="*/ 2060 h 2510"/>
                <a:gd name="T100" fmla="*/ 2227 w 2510"/>
                <a:gd name="T101" fmla="*/ 1886 h 2510"/>
                <a:gd name="T102" fmla="*/ 2087 w 2510"/>
                <a:gd name="T103" fmla="*/ 1734 h 2510"/>
                <a:gd name="T104" fmla="*/ 2081 w 2510"/>
                <a:gd name="T105" fmla="*/ 1690 h 2510"/>
                <a:gd name="T106" fmla="*/ 2147 w 2510"/>
                <a:gd name="T107" fmla="*/ 1531 h 2510"/>
                <a:gd name="T108" fmla="*/ 2176 w 2510"/>
                <a:gd name="T109" fmla="*/ 1509 h 2510"/>
                <a:gd name="T110" fmla="*/ 2408 w 2510"/>
                <a:gd name="T111" fmla="*/ 1493 h 2510"/>
                <a:gd name="T112" fmla="*/ 2508 w 2510"/>
                <a:gd name="T113" fmla="*/ 1383 h 2510"/>
                <a:gd name="T114" fmla="*/ 2508 w 2510"/>
                <a:gd name="T115" fmla="*/ 1125 h 2510"/>
                <a:gd name="T116" fmla="*/ 2447 w 2510"/>
                <a:gd name="T117" fmla="*/ 1029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0" h="2510">
                  <a:moveTo>
                    <a:pt x="2447" y="1029"/>
                  </a:moveTo>
                  <a:cubicBezTo>
                    <a:pt x="2420" y="1018"/>
                    <a:pt x="2390" y="1014"/>
                    <a:pt x="2361" y="1012"/>
                  </a:cubicBezTo>
                  <a:cubicBezTo>
                    <a:pt x="2293" y="1006"/>
                    <a:pt x="2224" y="1003"/>
                    <a:pt x="2162" y="999"/>
                  </a:cubicBezTo>
                  <a:cubicBezTo>
                    <a:pt x="2068" y="1093"/>
                    <a:pt x="1973" y="1187"/>
                    <a:pt x="1880" y="1281"/>
                  </a:cubicBezTo>
                  <a:cubicBezTo>
                    <a:pt x="1857" y="1304"/>
                    <a:pt x="1833" y="1325"/>
                    <a:pt x="1807" y="1344"/>
                  </a:cubicBezTo>
                  <a:cubicBezTo>
                    <a:pt x="1765" y="1610"/>
                    <a:pt x="1533" y="1815"/>
                    <a:pt x="1254" y="1814"/>
                  </a:cubicBezTo>
                  <a:cubicBezTo>
                    <a:pt x="944" y="1814"/>
                    <a:pt x="694" y="1563"/>
                    <a:pt x="695" y="1252"/>
                  </a:cubicBezTo>
                  <a:cubicBezTo>
                    <a:pt x="695" y="976"/>
                    <a:pt x="897" y="747"/>
                    <a:pt x="1161" y="703"/>
                  </a:cubicBezTo>
                  <a:cubicBezTo>
                    <a:pt x="1182" y="673"/>
                    <a:pt x="1205" y="646"/>
                    <a:pt x="1230" y="621"/>
                  </a:cubicBezTo>
                  <a:cubicBezTo>
                    <a:pt x="1323" y="527"/>
                    <a:pt x="1417" y="434"/>
                    <a:pt x="1510" y="341"/>
                  </a:cubicBezTo>
                  <a:cubicBezTo>
                    <a:pt x="1505" y="262"/>
                    <a:pt x="1501" y="181"/>
                    <a:pt x="1493" y="100"/>
                  </a:cubicBezTo>
                  <a:cubicBezTo>
                    <a:pt x="1487" y="44"/>
                    <a:pt x="1441" y="2"/>
                    <a:pt x="1385" y="1"/>
                  </a:cubicBezTo>
                  <a:cubicBezTo>
                    <a:pt x="1298" y="0"/>
                    <a:pt x="1211" y="0"/>
                    <a:pt x="1124" y="1"/>
                  </a:cubicBezTo>
                  <a:cubicBezTo>
                    <a:pt x="1069" y="2"/>
                    <a:pt x="1024" y="44"/>
                    <a:pt x="1016" y="98"/>
                  </a:cubicBezTo>
                  <a:cubicBezTo>
                    <a:pt x="1013" y="120"/>
                    <a:pt x="1013" y="142"/>
                    <a:pt x="1011" y="164"/>
                  </a:cubicBezTo>
                  <a:cubicBezTo>
                    <a:pt x="1007" y="228"/>
                    <a:pt x="1003" y="292"/>
                    <a:pt x="999" y="349"/>
                  </a:cubicBezTo>
                  <a:cubicBezTo>
                    <a:pt x="936" y="376"/>
                    <a:pt x="877" y="400"/>
                    <a:pt x="820" y="428"/>
                  </a:cubicBezTo>
                  <a:cubicBezTo>
                    <a:pt x="801" y="437"/>
                    <a:pt x="790" y="437"/>
                    <a:pt x="775" y="423"/>
                  </a:cubicBezTo>
                  <a:cubicBezTo>
                    <a:pt x="726" y="376"/>
                    <a:pt x="676" y="331"/>
                    <a:pt x="626" y="285"/>
                  </a:cubicBezTo>
                  <a:cubicBezTo>
                    <a:pt x="568" y="232"/>
                    <a:pt x="503" y="232"/>
                    <a:pt x="447" y="287"/>
                  </a:cubicBezTo>
                  <a:cubicBezTo>
                    <a:pt x="394" y="340"/>
                    <a:pt x="340" y="394"/>
                    <a:pt x="287" y="447"/>
                  </a:cubicBezTo>
                  <a:cubicBezTo>
                    <a:pt x="232" y="503"/>
                    <a:pt x="232" y="567"/>
                    <a:pt x="285" y="625"/>
                  </a:cubicBezTo>
                  <a:cubicBezTo>
                    <a:pt x="331" y="676"/>
                    <a:pt x="378" y="727"/>
                    <a:pt x="424" y="778"/>
                  </a:cubicBezTo>
                  <a:cubicBezTo>
                    <a:pt x="430" y="785"/>
                    <a:pt x="436" y="799"/>
                    <a:pt x="433" y="806"/>
                  </a:cubicBezTo>
                  <a:cubicBezTo>
                    <a:pt x="407" y="870"/>
                    <a:pt x="378" y="933"/>
                    <a:pt x="349" y="999"/>
                  </a:cubicBezTo>
                  <a:cubicBezTo>
                    <a:pt x="271" y="1004"/>
                    <a:pt x="189" y="1008"/>
                    <a:pt x="107" y="1015"/>
                  </a:cubicBezTo>
                  <a:cubicBezTo>
                    <a:pt x="41" y="1021"/>
                    <a:pt x="1" y="1068"/>
                    <a:pt x="0" y="1135"/>
                  </a:cubicBezTo>
                  <a:cubicBezTo>
                    <a:pt x="0" y="1214"/>
                    <a:pt x="0" y="1294"/>
                    <a:pt x="0" y="1373"/>
                  </a:cubicBezTo>
                  <a:cubicBezTo>
                    <a:pt x="1" y="1443"/>
                    <a:pt x="41" y="1488"/>
                    <a:pt x="111" y="1494"/>
                  </a:cubicBezTo>
                  <a:cubicBezTo>
                    <a:pt x="191" y="1501"/>
                    <a:pt x="272" y="1505"/>
                    <a:pt x="349" y="1510"/>
                  </a:cubicBezTo>
                  <a:cubicBezTo>
                    <a:pt x="377" y="1573"/>
                    <a:pt x="401" y="1633"/>
                    <a:pt x="429" y="1691"/>
                  </a:cubicBezTo>
                  <a:cubicBezTo>
                    <a:pt x="437" y="1709"/>
                    <a:pt x="437" y="1719"/>
                    <a:pt x="424" y="1733"/>
                  </a:cubicBezTo>
                  <a:cubicBezTo>
                    <a:pt x="376" y="1783"/>
                    <a:pt x="330" y="1834"/>
                    <a:pt x="284" y="1885"/>
                  </a:cubicBezTo>
                  <a:cubicBezTo>
                    <a:pt x="232" y="1941"/>
                    <a:pt x="233" y="2007"/>
                    <a:pt x="286" y="2061"/>
                  </a:cubicBezTo>
                  <a:cubicBezTo>
                    <a:pt x="340" y="2115"/>
                    <a:pt x="394" y="2169"/>
                    <a:pt x="448" y="2223"/>
                  </a:cubicBezTo>
                  <a:cubicBezTo>
                    <a:pt x="502" y="2277"/>
                    <a:pt x="568" y="2277"/>
                    <a:pt x="624" y="2225"/>
                  </a:cubicBezTo>
                  <a:cubicBezTo>
                    <a:pt x="665" y="2189"/>
                    <a:pt x="705" y="2152"/>
                    <a:pt x="745" y="2115"/>
                  </a:cubicBezTo>
                  <a:cubicBezTo>
                    <a:pt x="794" y="2071"/>
                    <a:pt x="793" y="2072"/>
                    <a:pt x="854" y="2099"/>
                  </a:cubicBezTo>
                  <a:cubicBezTo>
                    <a:pt x="901" y="2120"/>
                    <a:pt x="950" y="2138"/>
                    <a:pt x="999" y="2158"/>
                  </a:cubicBezTo>
                  <a:cubicBezTo>
                    <a:pt x="1004" y="2238"/>
                    <a:pt x="1008" y="2318"/>
                    <a:pt x="1015" y="2398"/>
                  </a:cubicBezTo>
                  <a:cubicBezTo>
                    <a:pt x="1021" y="2468"/>
                    <a:pt x="1067" y="2508"/>
                    <a:pt x="1136" y="2509"/>
                  </a:cubicBezTo>
                  <a:cubicBezTo>
                    <a:pt x="1216" y="2509"/>
                    <a:pt x="1295" y="2510"/>
                    <a:pt x="1374" y="2508"/>
                  </a:cubicBezTo>
                  <a:cubicBezTo>
                    <a:pt x="1396" y="2508"/>
                    <a:pt x="1420" y="2501"/>
                    <a:pt x="1439" y="2491"/>
                  </a:cubicBezTo>
                  <a:cubicBezTo>
                    <a:pt x="1472" y="2473"/>
                    <a:pt x="1491" y="2443"/>
                    <a:pt x="1494" y="2405"/>
                  </a:cubicBezTo>
                  <a:cubicBezTo>
                    <a:pt x="1500" y="2322"/>
                    <a:pt x="1505" y="2239"/>
                    <a:pt x="1510" y="2160"/>
                  </a:cubicBezTo>
                  <a:cubicBezTo>
                    <a:pt x="1576" y="2131"/>
                    <a:pt x="1639" y="2102"/>
                    <a:pt x="1703" y="2076"/>
                  </a:cubicBezTo>
                  <a:cubicBezTo>
                    <a:pt x="1710" y="2073"/>
                    <a:pt x="1724" y="2079"/>
                    <a:pt x="1731" y="2085"/>
                  </a:cubicBezTo>
                  <a:cubicBezTo>
                    <a:pt x="1783" y="2132"/>
                    <a:pt x="1835" y="2179"/>
                    <a:pt x="1886" y="2227"/>
                  </a:cubicBezTo>
                  <a:cubicBezTo>
                    <a:pt x="1941" y="2277"/>
                    <a:pt x="2007" y="2276"/>
                    <a:pt x="2060" y="2224"/>
                  </a:cubicBezTo>
                  <a:cubicBezTo>
                    <a:pt x="2115" y="2170"/>
                    <a:pt x="2170" y="2115"/>
                    <a:pt x="2224" y="2060"/>
                  </a:cubicBezTo>
                  <a:cubicBezTo>
                    <a:pt x="2276" y="2007"/>
                    <a:pt x="2277" y="1941"/>
                    <a:pt x="2227" y="1886"/>
                  </a:cubicBezTo>
                  <a:cubicBezTo>
                    <a:pt x="2180" y="1835"/>
                    <a:pt x="2134" y="1784"/>
                    <a:pt x="2087" y="1734"/>
                  </a:cubicBezTo>
                  <a:cubicBezTo>
                    <a:pt x="2072" y="1719"/>
                    <a:pt x="2073" y="1708"/>
                    <a:pt x="2081" y="1690"/>
                  </a:cubicBezTo>
                  <a:cubicBezTo>
                    <a:pt x="2105" y="1638"/>
                    <a:pt x="2126" y="1585"/>
                    <a:pt x="2147" y="1531"/>
                  </a:cubicBezTo>
                  <a:cubicBezTo>
                    <a:pt x="2153" y="1516"/>
                    <a:pt x="2159" y="1510"/>
                    <a:pt x="2176" y="1509"/>
                  </a:cubicBezTo>
                  <a:cubicBezTo>
                    <a:pt x="2254" y="1505"/>
                    <a:pt x="2331" y="1500"/>
                    <a:pt x="2408" y="1493"/>
                  </a:cubicBezTo>
                  <a:cubicBezTo>
                    <a:pt x="2465" y="1488"/>
                    <a:pt x="2508" y="1441"/>
                    <a:pt x="2508" y="1383"/>
                  </a:cubicBezTo>
                  <a:cubicBezTo>
                    <a:pt x="2510" y="1297"/>
                    <a:pt x="2509" y="1211"/>
                    <a:pt x="2508" y="1125"/>
                  </a:cubicBezTo>
                  <a:cubicBezTo>
                    <a:pt x="2508" y="1081"/>
                    <a:pt x="2486" y="1046"/>
                    <a:pt x="2447" y="10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49"/>
            <p:cNvSpPr>
              <a:spLocks noEditPoints="1"/>
            </p:cNvSpPr>
            <p:nvPr/>
          </p:nvSpPr>
          <p:spPr bwMode="auto">
            <a:xfrm>
              <a:off x="782638" y="5186363"/>
              <a:ext cx="384175" cy="385763"/>
            </a:xfrm>
            <a:custGeom>
              <a:avLst/>
              <a:gdLst>
                <a:gd name="T0" fmla="*/ 186 w 1529"/>
                <a:gd name="T1" fmla="*/ 887 h 1536"/>
                <a:gd name="T2" fmla="*/ 16 w 1529"/>
                <a:gd name="T3" fmla="*/ 1377 h 1536"/>
                <a:gd name="T4" fmla="*/ 39 w 1529"/>
                <a:gd name="T5" fmla="*/ 1497 h 1536"/>
                <a:gd name="T6" fmla="*/ 159 w 1529"/>
                <a:gd name="T7" fmla="*/ 1520 h 1536"/>
                <a:gd name="T8" fmla="*/ 623 w 1529"/>
                <a:gd name="T9" fmla="*/ 1356 h 1536"/>
                <a:gd name="T10" fmla="*/ 850 w 1529"/>
                <a:gd name="T11" fmla="*/ 1216 h 1536"/>
                <a:gd name="T12" fmla="*/ 1515 w 1529"/>
                <a:gd name="T13" fmla="*/ 551 h 1536"/>
                <a:gd name="T14" fmla="*/ 1529 w 1529"/>
                <a:gd name="T15" fmla="*/ 536 h 1536"/>
                <a:gd name="T16" fmla="*/ 993 w 1529"/>
                <a:gd name="T17" fmla="*/ 0 h 1536"/>
                <a:gd name="T18" fmla="*/ 980 w 1529"/>
                <a:gd name="T19" fmla="*/ 11 h 1536"/>
                <a:gd name="T20" fmla="*/ 318 w 1529"/>
                <a:gd name="T21" fmla="*/ 674 h 1536"/>
                <a:gd name="T22" fmla="*/ 186 w 1529"/>
                <a:gd name="T23" fmla="*/ 887 h 1536"/>
                <a:gd name="T24" fmla="*/ 1144 w 1529"/>
                <a:gd name="T25" fmla="*/ 520 h 1536"/>
                <a:gd name="T26" fmla="*/ 1202 w 1529"/>
                <a:gd name="T27" fmla="*/ 462 h 1536"/>
                <a:gd name="T28" fmla="*/ 1275 w 1529"/>
                <a:gd name="T29" fmla="*/ 462 h 1536"/>
                <a:gd name="T30" fmla="*/ 1275 w 1529"/>
                <a:gd name="T31" fmla="*/ 536 h 1536"/>
                <a:gd name="T32" fmla="*/ 1217 w 1529"/>
                <a:gd name="T33" fmla="*/ 594 h 1536"/>
                <a:gd name="T34" fmla="*/ 1214 w 1529"/>
                <a:gd name="T35" fmla="*/ 597 h 1536"/>
                <a:gd name="T36" fmla="*/ 803 w 1529"/>
                <a:gd name="T37" fmla="*/ 1009 h 1536"/>
                <a:gd name="T38" fmla="*/ 722 w 1529"/>
                <a:gd name="T39" fmla="*/ 1013 h 1536"/>
                <a:gd name="T40" fmla="*/ 718 w 1529"/>
                <a:gd name="T41" fmla="*/ 950 h 1536"/>
                <a:gd name="T42" fmla="*/ 732 w 1529"/>
                <a:gd name="T43" fmla="*/ 935 h 1536"/>
                <a:gd name="T44" fmla="*/ 1134 w 1529"/>
                <a:gd name="T45" fmla="*/ 533 h 1536"/>
                <a:gd name="T46" fmla="*/ 1144 w 1529"/>
                <a:gd name="T47" fmla="*/ 520 h 1536"/>
                <a:gd name="T48" fmla="*/ 507 w 1529"/>
                <a:gd name="T49" fmla="*/ 739 h 1536"/>
                <a:gd name="T50" fmla="*/ 520 w 1529"/>
                <a:gd name="T51" fmla="*/ 726 h 1536"/>
                <a:gd name="T52" fmla="*/ 923 w 1529"/>
                <a:gd name="T53" fmla="*/ 322 h 1536"/>
                <a:gd name="T54" fmla="*/ 933 w 1529"/>
                <a:gd name="T55" fmla="*/ 309 h 1536"/>
                <a:gd name="T56" fmla="*/ 991 w 1529"/>
                <a:gd name="T57" fmla="*/ 251 h 1536"/>
                <a:gd name="T58" fmla="*/ 1064 w 1529"/>
                <a:gd name="T59" fmla="*/ 251 h 1536"/>
                <a:gd name="T60" fmla="*/ 1064 w 1529"/>
                <a:gd name="T61" fmla="*/ 325 h 1536"/>
                <a:gd name="T62" fmla="*/ 1006 w 1529"/>
                <a:gd name="T63" fmla="*/ 383 h 1536"/>
                <a:gd name="T64" fmla="*/ 1006 w 1529"/>
                <a:gd name="T65" fmla="*/ 384 h 1536"/>
                <a:gd name="T66" fmla="*/ 593 w 1529"/>
                <a:gd name="T67" fmla="*/ 796 h 1536"/>
                <a:gd name="T68" fmla="*/ 549 w 1529"/>
                <a:gd name="T69" fmla="*/ 818 h 1536"/>
                <a:gd name="T70" fmla="*/ 504 w 1529"/>
                <a:gd name="T71" fmla="*/ 792 h 1536"/>
                <a:gd name="T72" fmla="*/ 507 w 1529"/>
                <a:gd name="T73" fmla="*/ 739 h 1536"/>
                <a:gd name="T74" fmla="*/ 328 w 1529"/>
                <a:gd name="T75" fmla="*/ 899 h 1536"/>
                <a:gd name="T76" fmla="*/ 528 w 1529"/>
                <a:gd name="T77" fmla="*/ 1000 h 1536"/>
                <a:gd name="T78" fmla="*/ 636 w 1529"/>
                <a:gd name="T79" fmla="*/ 1204 h 1536"/>
                <a:gd name="T80" fmla="*/ 609 w 1529"/>
                <a:gd name="T81" fmla="*/ 1216 h 1536"/>
                <a:gd name="T82" fmla="*/ 331 w 1529"/>
                <a:gd name="T83" fmla="*/ 1316 h 1536"/>
                <a:gd name="T84" fmla="*/ 300 w 1529"/>
                <a:gd name="T85" fmla="*/ 1308 h 1536"/>
                <a:gd name="T86" fmla="*/ 225 w 1529"/>
                <a:gd name="T87" fmla="*/ 1232 h 1536"/>
                <a:gd name="T88" fmla="*/ 218 w 1529"/>
                <a:gd name="T89" fmla="*/ 1209 h 1536"/>
                <a:gd name="T90" fmla="*/ 322 w 1529"/>
                <a:gd name="T91" fmla="*/ 911 h 1536"/>
                <a:gd name="T92" fmla="*/ 328 w 1529"/>
                <a:gd name="T93" fmla="*/ 899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29" h="1536">
                  <a:moveTo>
                    <a:pt x="186" y="887"/>
                  </a:moveTo>
                  <a:cubicBezTo>
                    <a:pt x="129" y="1050"/>
                    <a:pt x="73" y="1213"/>
                    <a:pt x="16" y="1377"/>
                  </a:cubicBezTo>
                  <a:cubicBezTo>
                    <a:pt x="0" y="1422"/>
                    <a:pt x="4" y="1463"/>
                    <a:pt x="39" y="1497"/>
                  </a:cubicBezTo>
                  <a:cubicBezTo>
                    <a:pt x="73" y="1531"/>
                    <a:pt x="113" y="1536"/>
                    <a:pt x="159" y="1520"/>
                  </a:cubicBezTo>
                  <a:cubicBezTo>
                    <a:pt x="313" y="1464"/>
                    <a:pt x="468" y="1410"/>
                    <a:pt x="623" y="1356"/>
                  </a:cubicBezTo>
                  <a:cubicBezTo>
                    <a:pt x="709" y="1326"/>
                    <a:pt x="785" y="1281"/>
                    <a:pt x="850" y="1216"/>
                  </a:cubicBezTo>
                  <a:cubicBezTo>
                    <a:pt x="1071" y="994"/>
                    <a:pt x="1293" y="773"/>
                    <a:pt x="1515" y="551"/>
                  </a:cubicBezTo>
                  <a:cubicBezTo>
                    <a:pt x="1520" y="546"/>
                    <a:pt x="1525" y="540"/>
                    <a:pt x="1529" y="536"/>
                  </a:cubicBezTo>
                  <a:cubicBezTo>
                    <a:pt x="1349" y="357"/>
                    <a:pt x="1171" y="179"/>
                    <a:pt x="993" y="0"/>
                  </a:cubicBezTo>
                  <a:cubicBezTo>
                    <a:pt x="989" y="3"/>
                    <a:pt x="984" y="7"/>
                    <a:pt x="980" y="11"/>
                  </a:cubicBezTo>
                  <a:cubicBezTo>
                    <a:pt x="759" y="232"/>
                    <a:pt x="538" y="453"/>
                    <a:pt x="318" y="674"/>
                  </a:cubicBezTo>
                  <a:cubicBezTo>
                    <a:pt x="257" y="734"/>
                    <a:pt x="214" y="806"/>
                    <a:pt x="186" y="887"/>
                  </a:cubicBezTo>
                  <a:close/>
                  <a:moveTo>
                    <a:pt x="1144" y="520"/>
                  </a:moveTo>
                  <a:cubicBezTo>
                    <a:pt x="1202" y="462"/>
                    <a:pt x="1202" y="462"/>
                    <a:pt x="1202" y="462"/>
                  </a:cubicBezTo>
                  <a:cubicBezTo>
                    <a:pt x="1222" y="442"/>
                    <a:pt x="1255" y="442"/>
                    <a:pt x="1275" y="462"/>
                  </a:cubicBezTo>
                  <a:cubicBezTo>
                    <a:pt x="1296" y="483"/>
                    <a:pt x="1296" y="516"/>
                    <a:pt x="1275" y="536"/>
                  </a:cubicBezTo>
                  <a:cubicBezTo>
                    <a:pt x="1217" y="594"/>
                    <a:pt x="1217" y="594"/>
                    <a:pt x="1217" y="594"/>
                  </a:cubicBezTo>
                  <a:cubicBezTo>
                    <a:pt x="1216" y="595"/>
                    <a:pt x="1215" y="596"/>
                    <a:pt x="1214" y="597"/>
                  </a:cubicBezTo>
                  <a:cubicBezTo>
                    <a:pt x="1077" y="734"/>
                    <a:pt x="940" y="872"/>
                    <a:pt x="803" y="1009"/>
                  </a:cubicBezTo>
                  <a:cubicBezTo>
                    <a:pt x="775" y="1036"/>
                    <a:pt x="743" y="1038"/>
                    <a:pt x="722" y="1013"/>
                  </a:cubicBezTo>
                  <a:cubicBezTo>
                    <a:pt x="706" y="996"/>
                    <a:pt x="705" y="970"/>
                    <a:pt x="718" y="950"/>
                  </a:cubicBezTo>
                  <a:cubicBezTo>
                    <a:pt x="722" y="945"/>
                    <a:pt x="727" y="940"/>
                    <a:pt x="732" y="935"/>
                  </a:cubicBezTo>
                  <a:cubicBezTo>
                    <a:pt x="866" y="801"/>
                    <a:pt x="1000" y="667"/>
                    <a:pt x="1134" y="533"/>
                  </a:cubicBezTo>
                  <a:cubicBezTo>
                    <a:pt x="1137" y="529"/>
                    <a:pt x="1140" y="524"/>
                    <a:pt x="1144" y="520"/>
                  </a:cubicBezTo>
                  <a:close/>
                  <a:moveTo>
                    <a:pt x="507" y="739"/>
                  </a:moveTo>
                  <a:cubicBezTo>
                    <a:pt x="511" y="734"/>
                    <a:pt x="515" y="730"/>
                    <a:pt x="520" y="726"/>
                  </a:cubicBezTo>
                  <a:cubicBezTo>
                    <a:pt x="654" y="591"/>
                    <a:pt x="789" y="457"/>
                    <a:pt x="923" y="322"/>
                  </a:cubicBezTo>
                  <a:cubicBezTo>
                    <a:pt x="925" y="318"/>
                    <a:pt x="929" y="313"/>
                    <a:pt x="933" y="309"/>
                  </a:cubicBezTo>
                  <a:cubicBezTo>
                    <a:pt x="991" y="251"/>
                    <a:pt x="991" y="251"/>
                    <a:pt x="991" y="251"/>
                  </a:cubicBezTo>
                  <a:cubicBezTo>
                    <a:pt x="1011" y="231"/>
                    <a:pt x="1044" y="231"/>
                    <a:pt x="1064" y="251"/>
                  </a:cubicBezTo>
                  <a:cubicBezTo>
                    <a:pt x="1085" y="272"/>
                    <a:pt x="1085" y="305"/>
                    <a:pt x="1064" y="325"/>
                  </a:cubicBezTo>
                  <a:cubicBezTo>
                    <a:pt x="1006" y="383"/>
                    <a:pt x="1006" y="383"/>
                    <a:pt x="1006" y="383"/>
                  </a:cubicBezTo>
                  <a:cubicBezTo>
                    <a:pt x="1006" y="383"/>
                    <a:pt x="1006" y="383"/>
                    <a:pt x="1006" y="384"/>
                  </a:cubicBezTo>
                  <a:cubicBezTo>
                    <a:pt x="869" y="521"/>
                    <a:pt x="731" y="659"/>
                    <a:pt x="593" y="796"/>
                  </a:cubicBezTo>
                  <a:cubicBezTo>
                    <a:pt x="582" y="807"/>
                    <a:pt x="565" y="815"/>
                    <a:pt x="549" y="818"/>
                  </a:cubicBezTo>
                  <a:cubicBezTo>
                    <a:pt x="529" y="823"/>
                    <a:pt x="513" y="810"/>
                    <a:pt x="504" y="792"/>
                  </a:cubicBezTo>
                  <a:cubicBezTo>
                    <a:pt x="494" y="774"/>
                    <a:pt x="496" y="756"/>
                    <a:pt x="507" y="739"/>
                  </a:cubicBezTo>
                  <a:close/>
                  <a:moveTo>
                    <a:pt x="328" y="899"/>
                  </a:moveTo>
                  <a:cubicBezTo>
                    <a:pt x="374" y="975"/>
                    <a:pt x="441" y="1008"/>
                    <a:pt x="528" y="1000"/>
                  </a:cubicBezTo>
                  <a:cubicBezTo>
                    <a:pt x="520" y="1091"/>
                    <a:pt x="556" y="1158"/>
                    <a:pt x="636" y="1204"/>
                  </a:cubicBezTo>
                  <a:cubicBezTo>
                    <a:pt x="625" y="1209"/>
                    <a:pt x="617" y="1213"/>
                    <a:pt x="609" y="1216"/>
                  </a:cubicBezTo>
                  <a:cubicBezTo>
                    <a:pt x="516" y="1249"/>
                    <a:pt x="423" y="1282"/>
                    <a:pt x="331" y="1316"/>
                  </a:cubicBezTo>
                  <a:cubicBezTo>
                    <a:pt x="318" y="1321"/>
                    <a:pt x="310" y="1318"/>
                    <a:pt x="300" y="1308"/>
                  </a:cubicBezTo>
                  <a:cubicBezTo>
                    <a:pt x="276" y="1282"/>
                    <a:pt x="249" y="1258"/>
                    <a:pt x="225" y="1232"/>
                  </a:cubicBezTo>
                  <a:cubicBezTo>
                    <a:pt x="220" y="1226"/>
                    <a:pt x="215" y="1215"/>
                    <a:pt x="218" y="1209"/>
                  </a:cubicBezTo>
                  <a:cubicBezTo>
                    <a:pt x="252" y="1109"/>
                    <a:pt x="287" y="1010"/>
                    <a:pt x="322" y="911"/>
                  </a:cubicBezTo>
                  <a:cubicBezTo>
                    <a:pt x="323" y="908"/>
                    <a:pt x="325" y="905"/>
                    <a:pt x="328" y="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50"/>
            <p:cNvSpPr>
              <a:spLocks/>
            </p:cNvSpPr>
            <p:nvPr/>
          </p:nvSpPr>
          <p:spPr bwMode="auto">
            <a:xfrm>
              <a:off x="1054100" y="5133975"/>
              <a:ext cx="165100" cy="166688"/>
            </a:xfrm>
            <a:custGeom>
              <a:avLst/>
              <a:gdLst>
                <a:gd name="T0" fmla="*/ 4 w 658"/>
                <a:gd name="T1" fmla="*/ 119 h 662"/>
                <a:gd name="T2" fmla="*/ 0 w 658"/>
                <a:gd name="T3" fmla="*/ 124 h 662"/>
                <a:gd name="T4" fmla="*/ 538 w 658"/>
                <a:gd name="T5" fmla="*/ 662 h 662"/>
                <a:gd name="T6" fmla="*/ 658 w 658"/>
                <a:gd name="T7" fmla="*/ 535 h 662"/>
                <a:gd name="T8" fmla="*/ 123 w 658"/>
                <a:gd name="T9" fmla="*/ 0 h 662"/>
                <a:gd name="T10" fmla="*/ 4 w 658"/>
                <a:gd name="T11" fmla="*/ 119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62">
                  <a:moveTo>
                    <a:pt x="4" y="119"/>
                  </a:moveTo>
                  <a:cubicBezTo>
                    <a:pt x="2" y="120"/>
                    <a:pt x="1" y="123"/>
                    <a:pt x="0" y="124"/>
                  </a:cubicBezTo>
                  <a:cubicBezTo>
                    <a:pt x="179" y="303"/>
                    <a:pt x="357" y="481"/>
                    <a:pt x="538" y="662"/>
                  </a:cubicBezTo>
                  <a:cubicBezTo>
                    <a:pt x="578" y="620"/>
                    <a:pt x="618" y="578"/>
                    <a:pt x="658" y="535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83" y="39"/>
                    <a:pt x="44" y="79"/>
                    <a:pt x="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51"/>
            <p:cNvSpPr>
              <a:spLocks/>
            </p:cNvSpPr>
            <p:nvPr/>
          </p:nvSpPr>
          <p:spPr bwMode="auto">
            <a:xfrm>
              <a:off x="1103313" y="5102225"/>
              <a:ext cx="147638" cy="147638"/>
            </a:xfrm>
            <a:custGeom>
              <a:avLst/>
              <a:gdLst>
                <a:gd name="T0" fmla="*/ 529 w 590"/>
                <a:gd name="T1" fmla="*/ 345 h 589"/>
                <a:gd name="T2" fmla="*/ 242 w 590"/>
                <a:gd name="T3" fmla="*/ 58 h 589"/>
                <a:gd name="T4" fmla="*/ 72 w 590"/>
                <a:gd name="T5" fmla="*/ 23 h 589"/>
                <a:gd name="T6" fmla="*/ 0 w 590"/>
                <a:gd name="T7" fmla="*/ 61 h 589"/>
                <a:gd name="T8" fmla="*/ 527 w 590"/>
                <a:gd name="T9" fmla="*/ 589 h 589"/>
                <a:gd name="T10" fmla="*/ 558 w 590"/>
                <a:gd name="T11" fmla="*/ 535 h 589"/>
                <a:gd name="T12" fmla="*/ 529 w 590"/>
                <a:gd name="T13" fmla="*/ 34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589">
                  <a:moveTo>
                    <a:pt x="529" y="345"/>
                  </a:moveTo>
                  <a:cubicBezTo>
                    <a:pt x="435" y="248"/>
                    <a:pt x="340" y="153"/>
                    <a:pt x="242" y="58"/>
                  </a:cubicBezTo>
                  <a:cubicBezTo>
                    <a:pt x="194" y="12"/>
                    <a:pt x="136" y="0"/>
                    <a:pt x="72" y="23"/>
                  </a:cubicBezTo>
                  <a:cubicBezTo>
                    <a:pt x="46" y="32"/>
                    <a:pt x="22" y="45"/>
                    <a:pt x="0" y="61"/>
                  </a:cubicBezTo>
                  <a:cubicBezTo>
                    <a:pt x="527" y="589"/>
                    <a:pt x="527" y="589"/>
                    <a:pt x="527" y="589"/>
                  </a:cubicBezTo>
                  <a:cubicBezTo>
                    <a:pt x="540" y="572"/>
                    <a:pt x="549" y="553"/>
                    <a:pt x="558" y="535"/>
                  </a:cubicBezTo>
                  <a:cubicBezTo>
                    <a:pt x="590" y="466"/>
                    <a:pt x="583" y="400"/>
                    <a:pt x="529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>
          <a:xfrm>
            <a:off x="860120" y="249173"/>
            <a:ext cx="10962219" cy="498475"/>
          </a:xfrm>
        </p:spPr>
        <p:txBody>
          <a:bodyPr/>
          <a:lstStyle/>
          <a:p>
            <a:r>
              <a:rPr lang="en-US" sz="3200" dirty="0"/>
              <a:t>The Shocking Statistics</a:t>
            </a: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4224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947E-6 L 2.77778E-7 0.091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9189 L 2.77778E-7 0.1819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8193 L 2.77778E-7 0.2929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29294 L 2.77778E-7 0.407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40796 L 2.77778E-7 0.50941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50941 L 2.77778E-7 0.60469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97DA8D4-3D01-4B00-814C-941DFA25D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9091" r="6777" b="1"/>
          <a:stretch/>
        </p:blipFill>
        <p:spPr>
          <a:xfrm>
            <a:off x="20" y="-198773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009CADC-DF29-48C3-9C65-FA604B7D5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Coronavirus Widows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92F359-4CD6-4D69-A16E-54407EB39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More men than women have died from Covid-19</a:t>
            </a:r>
          </a:p>
        </p:txBody>
      </p:sp>
      <p:sp>
        <p:nvSpPr>
          <p:cNvPr id="6" name="AutoShape 2" descr="Widow's heartbreaking account of husband's coronavirus death">
            <a:extLst>
              <a:ext uri="{FF2B5EF4-FFF2-40B4-BE49-F238E27FC236}">
                <a16:creationId xmlns="" xmlns:a16="http://schemas.microsoft.com/office/drawing/2014/main" id="{770C0ED0-07E1-4F1F-B53C-82B95FB569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54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23399" y="1497496"/>
            <a:ext cx="5091808" cy="42009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aphicFrame>
        <p:nvGraphicFramePr>
          <p:cNvPr id="3" name="Chart 2"/>
          <p:cNvGraphicFramePr/>
          <p:nvPr/>
        </p:nvGraphicFramePr>
        <p:xfrm>
          <a:off x="1655049" y="2680967"/>
          <a:ext cx="3535487" cy="235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96968" y="1617216"/>
            <a:ext cx="1345240" cy="115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67" dirty="0"/>
              <a:t> </a:t>
            </a:r>
            <a:r>
              <a:rPr lang="en-US" sz="4267" b="1" dirty="0"/>
              <a:t>80</a:t>
            </a:r>
            <a:r>
              <a:rPr lang="en-US" sz="2667" b="1" dirty="0"/>
              <a:t>% </a:t>
            </a:r>
            <a:endParaRPr lang="en-US" sz="4267" b="1" dirty="0"/>
          </a:p>
          <a:p>
            <a:pPr algn="ctr"/>
            <a:r>
              <a:rPr lang="en-US" sz="2667" dirty="0"/>
              <a:t>of men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6354" y="4823784"/>
            <a:ext cx="20281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/>
              <a:t>die married</a:t>
            </a:r>
          </a:p>
        </p:txBody>
      </p:sp>
      <p:sp>
        <p:nvSpPr>
          <p:cNvPr id="28" name="Oval 27"/>
          <p:cNvSpPr/>
          <p:nvPr/>
        </p:nvSpPr>
        <p:spPr>
          <a:xfrm>
            <a:off x="2793093" y="3235667"/>
            <a:ext cx="1259395" cy="125939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35" name="Group 34"/>
          <p:cNvGrpSpPr/>
          <p:nvPr/>
        </p:nvGrpSpPr>
        <p:grpSpPr>
          <a:xfrm>
            <a:off x="3132163" y="3421196"/>
            <a:ext cx="581256" cy="888336"/>
            <a:chOff x="2283425" y="2585561"/>
            <a:chExt cx="435942" cy="666252"/>
          </a:xfrm>
        </p:grpSpPr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2341001" y="2585561"/>
              <a:ext cx="113510" cy="1135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2283425" y="2713876"/>
              <a:ext cx="225375" cy="537937"/>
            </a:xfrm>
            <a:custGeom>
              <a:avLst/>
              <a:gdLst>
                <a:gd name="T0" fmla="*/ 247 w 357"/>
                <a:gd name="T1" fmla="*/ 410 h 847"/>
                <a:gd name="T2" fmla="*/ 228 w 357"/>
                <a:gd name="T3" fmla="*/ 413 h 847"/>
                <a:gd name="T4" fmla="*/ 212 w 357"/>
                <a:gd name="T5" fmla="*/ 411 h 847"/>
                <a:gd name="T6" fmla="*/ 171 w 357"/>
                <a:gd name="T7" fmla="*/ 337 h 847"/>
                <a:gd name="T8" fmla="*/ 248 w 357"/>
                <a:gd name="T9" fmla="*/ 68 h 847"/>
                <a:gd name="T10" fmla="*/ 290 w 357"/>
                <a:gd name="T11" fmla="*/ 26 h 847"/>
                <a:gd name="T12" fmla="*/ 304 w 357"/>
                <a:gd name="T13" fmla="*/ 24 h 847"/>
                <a:gd name="T14" fmla="*/ 357 w 357"/>
                <a:gd name="T15" fmla="*/ 24 h 847"/>
                <a:gd name="T16" fmla="*/ 323 w 357"/>
                <a:gd name="T17" fmla="*/ 0 h 847"/>
                <a:gd name="T18" fmla="*/ 322 w 357"/>
                <a:gd name="T19" fmla="*/ 0 h 847"/>
                <a:gd name="T20" fmla="*/ 321 w 357"/>
                <a:gd name="T21" fmla="*/ 0 h 847"/>
                <a:gd name="T22" fmla="*/ 275 w 357"/>
                <a:gd name="T23" fmla="*/ 0 h 847"/>
                <a:gd name="T24" fmla="*/ 86 w 357"/>
                <a:gd name="T25" fmla="*/ 0 h 847"/>
                <a:gd name="T26" fmla="*/ 40 w 357"/>
                <a:gd name="T27" fmla="*/ 0 h 847"/>
                <a:gd name="T28" fmla="*/ 39 w 357"/>
                <a:gd name="T29" fmla="*/ 0 h 847"/>
                <a:gd name="T30" fmla="*/ 38 w 357"/>
                <a:gd name="T31" fmla="*/ 0 h 847"/>
                <a:gd name="T32" fmla="*/ 0 w 357"/>
                <a:gd name="T33" fmla="*/ 44 h 847"/>
                <a:gd name="T34" fmla="*/ 0 w 357"/>
                <a:gd name="T35" fmla="*/ 358 h 847"/>
                <a:gd name="T36" fmla="*/ 38 w 357"/>
                <a:gd name="T37" fmla="*/ 402 h 847"/>
                <a:gd name="T38" fmla="*/ 76 w 357"/>
                <a:gd name="T39" fmla="*/ 358 h 847"/>
                <a:gd name="T40" fmla="*/ 76 w 357"/>
                <a:gd name="T41" fmla="*/ 90 h 847"/>
                <a:gd name="T42" fmla="*/ 86 w 357"/>
                <a:gd name="T43" fmla="*/ 90 h 847"/>
                <a:gd name="T44" fmla="*/ 86 w 357"/>
                <a:gd name="T45" fmla="*/ 439 h 847"/>
                <a:gd name="T46" fmla="*/ 86 w 357"/>
                <a:gd name="T47" fmla="*/ 796 h 847"/>
                <a:gd name="T48" fmla="*/ 130 w 357"/>
                <a:gd name="T49" fmla="*/ 847 h 847"/>
                <a:gd name="T50" fmla="*/ 173 w 357"/>
                <a:gd name="T51" fmla="*/ 796 h 847"/>
                <a:gd name="T52" fmla="*/ 173 w 357"/>
                <a:gd name="T53" fmla="*/ 439 h 847"/>
                <a:gd name="T54" fmla="*/ 188 w 357"/>
                <a:gd name="T55" fmla="*/ 439 h 847"/>
                <a:gd name="T56" fmla="*/ 188 w 357"/>
                <a:gd name="T57" fmla="*/ 796 h 847"/>
                <a:gd name="T58" fmla="*/ 232 w 357"/>
                <a:gd name="T59" fmla="*/ 847 h 847"/>
                <a:gd name="T60" fmla="*/ 275 w 357"/>
                <a:gd name="T61" fmla="*/ 796 h 847"/>
                <a:gd name="T62" fmla="*/ 275 w 357"/>
                <a:gd name="T63" fmla="*/ 588 h 847"/>
                <a:gd name="T64" fmla="*/ 198 w 357"/>
                <a:gd name="T65" fmla="*/ 588 h 847"/>
                <a:gd name="T66" fmla="*/ 247 w 357"/>
                <a:gd name="T67" fmla="*/ 41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847">
                  <a:moveTo>
                    <a:pt x="247" y="410"/>
                  </a:moveTo>
                  <a:cubicBezTo>
                    <a:pt x="241" y="412"/>
                    <a:pt x="235" y="413"/>
                    <a:pt x="228" y="413"/>
                  </a:cubicBezTo>
                  <a:cubicBezTo>
                    <a:pt x="223" y="413"/>
                    <a:pt x="217" y="413"/>
                    <a:pt x="212" y="411"/>
                  </a:cubicBezTo>
                  <a:cubicBezTo>
                    <a:pt x="180" y="402"/>
                    <a:pt x="162" y="369"/>
                    <a:pt x="171" y="337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53" y="48"/>
                    <a:pt x="269" y="32"/>
                    <a:pt x="290" y="26"/>
                  </a:cubicBezTo>
                  <a:cubicBezTo>
                    <a:pt x="294" y="25"/>
                    <a:pt x="299" y="24"/>
                    <a:pt x="304" y="24"/>
                  </a:cubicBezTo>
                  <a:cubicBezTo>
                    <a:pt x="357" y="24"/>
                    <a:pt x="357" y="24"/>
                    <a:pt x="357" y="24"/>
                  </a:cubicBezTo>
                  <a:cubicBezTo>
                    <a:pt x="351" y="10"/>
                    <a:pt x="338" y="0"/>
                    <a:pt x="323" y="0"/>
                  </a:cubicBezTo>
                  <a:cubicBezTo>
                    <a:pt x="323" y="0"/>
                    <a:pt x="323" y="0"/>
                    <a:pt x="322" y="0"/>
                  </a:cubicBezTo>
                  <a:cubicBezTo>
                    <a:pt x="322" y="0"/>
                    <a:pt x="321" y="0"/>
                    <a:pt x="321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17" y="0"/>
                    <a:pt x="0" y="20"/>
                    <a:pt x="0" y="44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82"/>
                    <a:pt x="17" y="402"/>
                    <a:pt x="38" y="402"/>
                  </a:cubicBezTo>
                  <a:cubicBezTo>
                    <a:pt x="59" y="402"/>
                    <a:pt x="76" y="382"/>
                    <a:pt x="76" y="358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439"/>
                    <a:pt x="86" y="439"/>
                    <a:pt x="86" y="439"/>
                  </a:cubicBezTo>
                  <a:cubicBezTo>
                    <a:pt x="86" y="796"/>
                    <a:pt x="86" y="796"/>
                    <a:pt x="86" y="796"/>
                  </a:cubicBezTo>
                  <a:cubicBezTo>
                    <a:pt x="86" y="824"/>
                    <a:pt x="106" y="847"/>
                    <a:pt x="130" y="847"/>
                  </a:cubicBezTo>
                  <a:cubicBezTo>
                    <a:pt x="154" y="847"/>
                    <a:pt x="173" y="824"/>
                    <a:pt x="173" y="796"/>
                  </a:cubicBezTo>
                  <a:cubicBezTo>
                    <a:pt x="173" y="439"/>
                    <a:pt x="173" y="439"/>
                    <a:pt x="173" y="439"/>
                  </a:cubicBezTo>
                  <a:cubicBezTo>
                    <a:pt x="188" y="439"/>
                    <a:pt x="188" y="439"/>
                    <a:pt x="188" y="439"/>
                  </a:cubicBezTo>
                  <a:cubicBezTo>
                    <a:pt x="188" y="796"/>
                    <a:pt x="188" y="796"/>
                    <a:pt x="188" y="796"/>
                  </a:cubicBezTo>
                  <a:cubicBezTo>
                    <a:pt x="188" y="824"/>
                    <a:pt x="208" y="847"/>
                    <a:pt x="232" y="847"/>
                  </a:cubicBezTo>
                  <a:cubicBezTo>
                    <a:pt x="256" y="847"/>
                    <a:pt x="275" y="824"/>
                    <a:pt x="275" y="796"/>
                  </a:cubicBezTo>
                  <a:cubicBezTo>
                    <a:pt x="275" y="588"/>
                    <a:pt x="275" y="588"/>
                    <a:pt x="275" y="588"/>
                  </a:cubicBezTo>
                  <a:cubicBezTo>
                    <a:pt x="198" y="588"/>
                    <a:pt x="198" y="588"/>
                    <a:pt x="198" y="588"/>
                  </a:cubicBezTo>
                  <a:lnTo>
                    <a:pt x="247" y="4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400224" y="2741842"/>
              <a:ext cx="319143" cy="509971"/>
            </a:xfrm>
            <a:custGeom>
              <a:avLst/>
              <a:gdLst>
                <a:gd name="T0" fmla="*/ 498 w 504"/>
                <a:gd name="T1" fmla="*/ 298 h 802"/>
                <a:gd name="T2" fmla="*/ 421 w 504"/>
                <a:gd name="T3" fmla="*/ 29 h 802"/>
                <a:gd name="T4" fmla="*/ 393 w 504"/>
                <a:gd name="T5" fmla="*/ 1 h 802"/>
                <a:gd name="T6" fmla="*/ 385 w 504"/>
                <a:gd name="T7" fmla="*/ 0 h 802"/>
                <a:gd name="T8" fmla="*/ 346 w 504"/>
                <a:gd name="T9" fmla="*/ 0 h 802"/>
                <a:gd name="T10" fmla="*/ 157 w 504"/>
                <a:gd name="T11" fmla="*/ 0 h 802"/>
                <a:gd name="T12" fmla="*/ 119 w 504"/>
                <a:gd name="T13" fmla="*/ 0 h 802"/>
                <a:gd name="T14" fmla="*/ 110 w 504"/>
                <a:gd name="T15" fmla="*/ 1 h 802"/>
                <a:gd name="T16" fmla="*/ 82 w 504"/>
                <a:gd name="T17" fmla="*/ 29 h 802"/>
                <a:gd name="T18" fmla="*/ 6 w 504"/>
                <a:gd name="T19" fmla="*/ 298 h 802"/>
                <a:gd name="T20" fmla="*/ 33 w 504"/>
                <a:gd name="T21" fmla="*/ 346 h 802"/>
                <a:gd name="T22" fmla="*/ 81 w 504"/>
                <a:gd name="T23" fmla="*/ 319 h 802"/>
                <a:gd name="T24" fmla="*/ 148 w 504"/>
                <a:gd name="T25" fmla="*/ 85 h 802"/>
                <a:gd name="T26" fmla="*/ 157 w 504"/>
                <a:gd name="T27" fmla="*/ 85 h 802"/>
                <a:gd name="T28" fmla="*/ 157 w 504"/>
                <a:gd name="T29" fmla="*/ 100 h 802"/>
                <a:gd name="T30" fmla="*/ 40 w 504"/>
                <a:gd name="T31" fmla="*/ 522 h 802"/>
                <a:gd name="T32" fmla="*/ 157 w 504"/>
                <a:gd name="T33" fmla="*/ 522 h 802"/>
                <a:gd name="T34" fmla="*/ 157 w 504"/>
                <a:gd name="T35" fmla="*/ 751 h 802"/>
                <a:gd name="T36" fmla="*/ 201 w 504"/>
                <a:gd name="T37" fmla="*/ 802 h 802"/>
                <a:gd name="T38" fmla="*/ 244 w 504"/>
                <a:gd name="T39" fmla="*/ 751 h 802"/>
                <a:gd name="T40" fmla="*/ 244 w 504"/>
                <a:gd name="T41" fmla="*/ 522 h 802"/>
                <a:gd name="T42" fmla="*/ 260 w 504"/>
                <a:gd name="T43" fmla="*/ 522 h 802"/>
                <a:gd name="T44" fmla="*/ 260 w 504"/>
                <a:gd name="T45" fmla="*/ 751 h 802"/>
                <a:gd name="T46" fmla="*/ 303 w 504"/>
                <a:gd name="T47" fmla="*/ 802 h 802"/>
                <a:gd name="T48" fmla="*/ 346 w 504"/>
                <a:gd name="T49" fmla="*/ 751 h 802"/>
                <a:gd name="T50" fmla="*/ 346 w 504"/>
                <a:gd name="T51" fmla="*/ 522 h 802"/>
                <a:gd name="T52" fmla="*/ 464 w 504"/>
                <a:gd name="T53" fmla="*/ 522 h 802"/>
                <a:gd name="T54" fmla="*/ 346 w 504"/>
                <a:gd name="T55" fmla="*/ 100 h 802"/>
                <a:gd name="T56" fmla="*/ 346 w 504"/>
                <a:gd name="T57" fmla="*/ 85 h 802"/>
                <a:gd name="T58" fmla="*/ 356 w 504"/>
                <a:gd name="T59" fmla="*/ 85 h 802"/>
                <a:gd name="T60" fmla="*/ 423 w 504"/>
                <a:gd name="T61" fmla="*/ 319 h 802"/>
                <a:gd name="T62" fmla="*/ 471 w 504"/>
                <a:gd name="T63" fmla="*/ 346 h 802"/>
                <a:gd name="T64" fmla="*/ 498 w 504"/>
                <a:gd name="T65" fmla="*/ 298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4" h="802">
                  <a:moveTo>
                    <a:pt x="498" y="298"/>
                  </a:moveTo>
                  <a:cubicBezTo>
                    <a:pt x="421" y="29"/>
                    <a:pt x="421" y="29"/>
                    <a:pt x="421" y="29"/>
                  </a:cubicBezTo>
                  <a:cubicBezTo>
                    <a:pt x="417" y="15"/>
                    <a:pt x="406" y="5"/>
                    <a:pt x="393" y="1"/>
                  </a:cubicBezTo>
                  <a:cubicBezTo>
                    <a:pt x="391" y="0"/>
                    <a:pt x="388" y="0"/>
                    <a:pt x="385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6" y="0"/>
                    <a:pt x="113" y="0"/>
                    <a:pt x="110" y="1"/>
                  </a:cubicBezTo>
                  <a:cubicBezTo>
                    <a:pt x="97" y="5"/>
                    <a:pt x="86" y="15"/>
                    <a:pt x="82" y="29"/>
                  </a:cubicBezTo>
                  <a:cubicBezTo>
                    <a:pt x="6" y="298"/>
                    <a:pt x="6" y="298"/>
                    <a:pt x="6" y="298"/>
                  </a:cubicBezTo>
                  <a:cubicBezTo>
                    <a:pt x="0" y="318"/>
                    <a:pt x="12" y="340"/>
                    <a:pt x="33" y="346"/>
                  </a:cubicBezTo>
                  <a:cubicBezTo>
                    <a:pt x="53" y="352"/>
                    <a:pt x="75" y="340"/>
                    <a:pt x="81" y="319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57" y="85"/>
                    <a:pt x="157" y="85"/>
                    <a:pt x="157" y="85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40" y="522"/>
                    <a:pt x="40" y="522"/>
                    <a:pt x="40" y="522"/>
                  </a:cubicBezTo>
                  <a:cubicBezTo>
                    <a:pt x="157" y="522"/>
                    <a:pt x="157" y="522"/>
                    <a:pt x="157" y="522"/>
                  </a:cubicBezTo>
                  <a:cubicBezTo>
                    <a:pt x="157" y="751"/>
                    <a:pt x="157" y="751"/>
                    <a:pt x="157" y="751"/>
                  </a:cubicBezTo>
                  <a:cubicBezTo>
                    <a:pt x="157" y="779"/>
                    <a:pt x="177" y="802"/>
                    <a:pt x="201" y="802"/>
                  </a:cubicBezTo>
                  <a:cubicBezTo>
                    <a:pt x="224" y="802"/>
                    <a:pt x="244" y="779"/>
                    <a:pt x="244" y="751"/>
                  </a:cubicBezTo>
                  <a:cubicBezTo>
                    <a:pt x="244" y="522"/>
                    <a:pt x="244" y="522"/>
                    <a:pt x="244" y="522"/>
                  </a:cubicBezTo>
                  <a:cubicBezTo>
                    <a:pt x="260" y="522"/>
                    <a:pt x="260" y="522"/>
                    <a:pt x="260" y="522"/>
                  </a:cubicBezTo>
                  <a:cubicBezTo>
                    <a:pt x="260" y="751"/>
                    <a:pt x="260" y="751"/>
                    <a:pt x="260" y="751"/>
                  </a:cubicBezTo>
                  <a:cubicBezTo>
                    <a:pt x="260" y="779"/>
                    <a:pt x="280" y="802"/>
                    <a:pt x="303" y="802"/>
                  </a:cubicBezTo>
                  <a:cubicBezTo>
                    <a:pt x="327" y="802"/>
                    <a:pt x="346" y="779"/>
                    <a:pt x="346" y="751"/>
                  </a:cubicBezTo>
                  <a:cubicBezTo>
                    <a:pt x="346" y="522"/>
                    <a:pt x="346" y="522"/>
                    <a:pt x="346" y="522"/>
                  </a:cubicBezTo>
                  <a:cubicBezTo>
                    <a:pt x="464" y="522"/>
                    <a:pt x="464" y="522"/>
                    <a:pt x="464" y="522"/>
                  </a:cubicBezTo>
                  <a:cubicBezTo>
                    <a:pt x="346" y="100"/>
                    <a:pt x="346" y="100"/>
                    <a:pt x="346" y="100"/>
                  </a:cubicBezTo>
                  <a:cubicBezTo>
                    <a:pt x="346" y="85"/>
                    <a:pt x="346" y="85"/>
                    <a:pt x="346" y="85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423" y="319"/>
                    <a:pt x="423" y="319"/>
                    <a:pt x="423" y="319"/>
                  </a:cubicBezTo>
                  <a:cubicBezTo>
                    <a:pt x="429" y="340"/>
                    <a:pt x="451" y="352"/>
                    <a:pt x="471" y="346"/>
                  </a:cubicBezTo>
                  <a:cubicBezTo>
                    <a:pt x="492" y="340"/>
                    <a:pt x="504" y="318"/>
                    <a:pt x="498" y="29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503864" y="2611882"/>
              <a:ext cx="113510" cy="11351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867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77911" y="1320800"/>
            <a:ext cx="5091808" cy="4377635"/>
            <a:chOff x="4526159" y="990600"/>
            <a:chExt cx="3818856" cy="3283226"/>
          </a:xfrm>
        </p:grpSpPr>
        <p:sp>
          <p:nvSpPr>
            <p:cNvPr id="9" name="Rectangle 8"/>
            <p:cNvSpPr/>
            <p:nvPr/>
          </p:nvSpPr>
          <p:spPr>
            <a:xfrm>
              <a:off x="4526159" y="1123122"/>
              <a:ext cx="3818856" cy="31507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graphicFrame>
          <p:nvGraphicFramePr>
            <p:cNvPr id="27" name="Chart 26"/>
            <p:cNvGraphicFramePr/>
            <p:nvPr/>
          </p:nvGraphicFramePr>
          <p:xfrm>
            <a:off x="5096159" y="2010725"/>
            <a:ext cx="2651615" cy="1767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Oval 31"/>
            <p:cNvSpPr/>
            <p:nvPr/>
          </p:nvSpPr>
          <p:spPr>
            <a:xfrm>
              <a:off x="5949693" y="2422323"/>
              <a:ext cx="944546" cy="94454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262394" y="2574631"/>
              <a:ext cx="319144" cy="639930"/>
              <a:chOff x="6274817" y="2611883"/>
              <a:chExt cx="319144" cy="639930"/>
            </a:xfrm>
          </p:grpSpPr>
          <p:sp>
            <p:nvSpPr>
              <p:cNvPr id="17" name="Freeform 66"/>
              <p:cNvSpPr>
                <a:spLocks/>
              </p:cNvSpPr>
              <p:nvPr/>
            </p:nvSpPr>
            <p:spPr bwMode="auto">
              <a:xfrm>
                <a:off x="6274817" y="2741843"/>
                <a:ext cx="319144" cy="509970"/>
              </a:xfrm>
              <a:custGeom>
                <a:avLst/>
                <a:gdLst>
                  <a:gd name="T0" fmla="*/ 498 w 504"/>
                  <a:gd name="T1" fmla="*/ 298 h 802"/>
                  <a:gd name="T2" fmla="*/ 421 w 504"/>
                  <a:gd name="T3" fmla="*/ 29 h 802"/>
                  <a:gd name="T4" fmla="*/ 391 w 504"/>
                  <a:gd name="T5" fmla="*/ 1 h 802"/>
                  <a:gd name="T6" fmla="*/ 385 w 504"/>
                  <a:gd name="T7" fmla="*/ 0 h 802"/>
                  <a:gd name="T8" fmla="*/ 347 w 504"/>
                  <a:gd name="T9" fmla="*/ 0 h 802"/>
                  <a:gd name="T10" fmla="*/ 157 w 504"/>
                  <a:gd name="T11" fmla="*/ 0 h 802"/>
                  <a:gd name="T12" fmla="*/ 119 w 504"/>
                  <a:gd name="T13" fmla="*/ 0 h 802"/>
                  <a:gd name="T14" fmla="*/ 113 w 504"/>
                  <a:gd name="T15" fmla="*/ 1 h 802"/>
                  <a:gd name="T16" fmla="*/ 83 w 504"/>
                  <a:gd name="T17" fmla="*/ 29 h 802"/>
                  <a:gd name="T18" fmla="*/ 6 w 504"/>
                  <a:gd name="T19" fmla="*/ 298 h 802"/>
                  <a:gd name="T20" fmla="*/ 33 w 504"/>
                  <a:gd name="T21" fmla="*/ 346 h 802"/>
                  <a:gd name="T22" fmla="*/ 81 w 504"/>
                  <a:gd name="T23" fmla="*/ 319 h 802"/>
                  <a:gd name="T24" fmla="*/ 148 w 504"/>
                  <a:gd name="T25" fmla="*/ 85 h 802"/>
                  <a:gd name="T26" fmla="*/ 157 w 504"/>
                  <a:gd name="T27" fmla="*/ 85 h 802"/>
                  <a:gd name="T28" fmla="*/ 157 w 504"/>
                  <a:gd name="T29" fmla="*/ 100 h 802"/>
                  <a:gd name="T30" fmla="*/ 40 w 504"/>
                  <a:gd name="T31" fmla="*/ 522 h 802"/>
                  <a:gd name="T32" fmla="*/ 157 w 504"/>
                  <a:gd name="T33" fmla="*/ 522 h 802"/>
                  <a:gd name="T34" fmla="*/ 157 w 504"/>
                  <a:gd name="T35" fmla="*/ 751 h 802"/>
                  <a:gd name="T36" fmla="*/ 201 w 504"/>
                  <a:gd name="T37" fmla="*/ 802 h 802"/>
                  <a:gd name="T38" fmla="*/ 244 w 504"/>
                  <a:gd name="T39" fmla="*/ 751 h 802"/>
                  <a:gd name="T40" fmla="*/ 244 w 504"/>
                  <a:gd name="T41" fmla="*/ 522 h 802"/>
                  <a:gd name="T42" fmla="*/ 260 w 504"/>
                  <a:gd name="T43" fmla="*/ 522 h 802"/>
                  <a:gd name="T44" fmla="*/ 260 w 504"/>
                  <a:gd name="T45" fmla="*/ 751 h 802"/>
                  <a:gd name="T46" fmla="*/ 303 w 504"/>
                  <a:gd name="T47" fmla="*/ 802 h 802"/>
                  <a:gd name="T48" fmla="*/ 347 w 504"/>
                  <a:gd name="T49" fmla="*/ 751 h 802"/>
                  <a:gd name="T50" fmla="*/ 347 w 504"/>
                  <a:gd name="T51" fmla="*/ 522 h 802"/>
                  <a:gd name="T52" fmla="*/ 464 w 504"/>
                  <a:gd name="T53" fmla="*/ 522 h 802"/>
                  <a:gd name="T54" fmla="*/ 347 w 504"/>
                  <a:gd name="T55" fmla="*/ 100 h 802"/>
                  <a:gd name="T56" fmla="*/ 347 w 504"/>
                  <a:gd name="T57" fmla="*/ 85 h 802"/>
                  <a:gd name="T58" fmla="*/ 356 w 504"/>
                  <a:gd name="T59" fmla="*/ 85 h 802"/>
                  <a:gd name="T60" fmla="*/ 423 w 504"/>
                  <a:gd name="T61" fmla="*/ 319 h 802"/>
                  <a:gd name="T62" fmla="*/ 471 w 504"/>
                  <a:gd name="T63" fmla="*/ 346 h 802"/>
                  <a:gd name="T64" fmla="*/ 498 w 504"/>
                  <a:gd name="T65" fmla="*/ 298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4" h="802">
                    <a:moveTo>
                      <a:pt x="498" y="298"/>
                    </a:moveTo>
                    <a:cubicBezTo>
                      <a:pt x="421" y="29"/>
                      <a:pt x="421" y="29"/>
                      <a:pt x="421" y="29"/>
                    </a:cubicBezTo>
                    <a:cubicBezTo>
                      <a:pt x="417" y="14"/>
                      <a:pt x="405" y="4"/>
                      <a:pt x="391" y="1"/>
                    </a:cubicBezTo>
                    <a:cubicBezTo>
                      <a:pt x="389" y="0"/>
                      <a:pt x="387" y="0"/>
                      <a:pt x="385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99" y="4"/>
                      <a:pt x="87" y="14"/>
                      <a:pt x="83" y="29"/>
                    </a:cubicBezTo>
                    <a:cubicBezTo>
                      <a:pt x="6" y="298"/>
                      <a:pt x="6" y="298"/>
                      <a:pt x="6" y="298"/>
                    </a:cubicBezTo>
                    <a:cubicBezTo>
                      <a:pt x="0" y="318"/>
                      <a:pt x="12" y="340"/>
                      <a:pt x="33" y="346"/>
                    </a:cubicBezTo>
                    <a:cubicBezTo>
                      <a:pt x="53" y="352"/>
                      <a:pt x="75" y="340"/>
                      <a:pt x="81" y="319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57" y="85"/>
                      <a:pt x="157" y="85"/>
                      <a:pt x="157" y="85"/>
                    </a:cubicBezTo>
                    <a:cubicBezTo>
                      <a:pt x="157" y="100"/>
                      <a:pt x="157" y="100"/>
                      <a:pt x="157" y="100"/>
                    </a:cubicBezTo>
                    <a:cubicBezTo>
                      <a:pt x="40" y="522"/>
                      <a:pt x="40" y="522"/>
                      <a:pt x="40" y="522"/>
                    </a:cubicBezTo>
                    <a:cubicBezTo>
                      <a:pt x="157" y="522"/>
                      <a:pt x="157" y="522"/>
                      <a:pt x="157" y="522"/>
                    </a:cubicBezTo>
                    <a:cubicBezTo>
                      <a:pt x="157" y="751"/>
                      <a:pt x="157" y="751"/>
                      <a:pt x="157" y="751"/>
                    </a:cubicBezTo>
                    <a:cubicBezTo>
                      <a:pt x="157" y="779"/>
                      <a:pt x="177" y="802"/>
                      <a:pt x="201" y="802"/>
                    </a:cubicBezTo>
                    <a:cubicBezTo>
                      <a:pt x="224" y="802"/>
                      <a:pt x="244" y="779"/>
                      <a:pt x="244" y="751"/>
                    </a:cubicBezTo>
                    <a:cubicBezTo>
                      <a:pt x="244" y="522"/>
                      <a:pt x="244" y="522"/>
                      <a:pt x="244" y="522"/>
                    </a:cubicBezTo>
                    <a:cubicBezTo>
                      <a:pt x="260" y="522"/>
                      <a:pt x="260" y="522"/>
                      <a:pt x="260" y="522"/>
                    </a:cubicBezTo>
                    <a:cubicBezTo>
                      <a:pt x="260" y="751"/>
                      <a:pt x="260" y="751"/>
                      <a:pt x="260" y="751"/>
                    </a:cubicBezTo>
                    <a:cubicBezTo>
                      <a:pt x="260" y="779"/>
                      <a:pt x="280" y="802"/>
                      <a:pt x="303" y="802"/>
                    </a:cubicBezTo>
                    <a:cubicBezTo>
                      <a:pt x="327" y="802"/>
                      <a:pt x="347" y="779"/>
                      <a:pt x="347" y="751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464" y="522"/>
                      <a:pt x="464" y="522"/>
                      <a:pt x="464" y="522"/>
                    </a:cubicBezTo>
                    <a:cubicBezTo>
                      <a:pt x="347" y="100"/>
                      <a:pt x="347" y="100"/>
                      <a:pt x="347" y="100"/>
                    </a:cubicBezTo>
                    <a:cubicBezTo>
                      <a:pt x="347" y="85"/>
                      <a:pt x="347" y="85"/>
                      <a:pt x="347" y="85"/>
                    </a:cubicBezTo>
                    <a:cubicBezTo>
                      <a:pt x="356" y="85"/>
                      <a:pt x="356" y="85"/>
                      <a:pt x="356" y="85"/>
                    </a:cubicBezTo>
                    <a:cubicBezTo>
                      <a:pt x="423" y="319"/>
                      <a:pt x="423" y="319"/>
                      <a:pt x="423" y="319"/>
                    </a:cubicBezTo>
                    <a:cubicBezTo>
                      <a:pt x="429" y="340"/>
                      <a:pt x="451" y="352"/>
                      <a:pt x="471" y="346"/>
                    </a:cubicBezTo>
                    <a:cubicBezTo>
                      <a:pt x="492" y="340"/>
                      <a:pt x="504" y="318"/>
                      <a:pt x="498" y="29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Oval 67"/>
              <p:cNvSpPr>
                <a:spLocks noChangeArrowheads="1"/>
              </p:cNvSpPr>
              <p:nvPr/>
            </p:nvSpPr>
            <p:spPr bwMode="auto">
              <a:xfrm>
                <a:off x="6376811" y="2611883"/>
                <a:ext cx="113510" cy="11351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67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772947" y="1212912"/>
              <a:ext cx="1334741" cy="869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267" dirty="0"/>
                <a:t> </a:t>
              </a:r>
              <a:r>
                <a:rPr lang="en-US" sz="4267" b="1" dirty="0">
                  <a:solidFill>
                    <a:schemeClr val="bg1"/>
                  </a:solidFill>
                </a:rPr>
                <a:t>80</a:t>
              </a:r>
              <a:r>
                <a:rPr lang="en-US" sz="2667" b="1" dirty="0">
                  <a:solidFill>
                    <a:schemeClr val="bg1"/>
                  </a:solidFill>
                </a:rPr>
                <a:t>% </a:t>
              </a:r>
            </a:p>
            <a:p>
              <a:pPr algn="ctr"/>
              <a:r>
                <a:rPr lang="en-US" sz="2667" b="1" dirty="0">
                  <a:solidFill>
                    <a:schemeClr val="bg1"/>
                  </a:solidFill>
                </a:rPr>
                <a:t>of women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4526159" y="990600"/>
              <a:ext cx="0" cy="328322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617989" y="6470997"/>
            <a:ext cx="6096000" cy="2358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33" dirty="0">
                <a:solidFill>
                  <a:schemeClr val="bg2"/>
                </a:solidFill>
              </a:rPr>
              <a:t>For Professional Use Only. Not For Use With Consumers.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9401" y="4823784"/>
            <a:ext cx="176041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accent4"/>
                </a:solidFill>
              </a:rPr>
              <a:t>die</a:t>
            </a:r>
            <a:r>
              <a:rPr lang="en-US" sz="2667" b="1" dirty="0">
                <a:solidFill>
                  <a:schemeClr val="bg1"/>
                </a:solidFill>
              </a:rPr>
              <a:t> </a:t>
            </a:r>
            <a:r>
              <a:rPr lang="en-US" sz="2667" b="1" dirty="0">
                <a:solidFill>
                  <a:schemeClr val="accent4"/>
                </a:solidFill>
              </a:rPr>
              <a:t>single</a:t>
            </a:r>
          </a:p>
        </p:txBody>
      </p:sp>
    </p:spTree>
    <p:extLst>
      <p:ext uri="{BB962C8B-B14F-4D97-AF65-F5344CB8AC3E}">
        <p14:creationId xmlns:p14="http://schemas.microsoft.com/office/powerpoint/2010/main" val="16321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Protective (Manuacturer) Template">
      <a:dk1>
        <a:srgbClr val="000000"/>
      </a:dk1>
      <a:lt1>
        <a:srgbClr val="FFFFFF"/>
      </a:lt1>
      <a:dk2>
        <a:srgbClr val="00A9E0"/>
      </a:dk2>
      <a:lt2>
        <a:srgbClr val="ADAFAF"/>
      </a:lt2>
      <a:accent1>
        <a:srgbClr val="00A9E0"/>
      </a:accent1>
      <a:accent2>
        <a:srgbClr val="F26B31"/>
      </a:accent2>
      <a:accent3>
        <a:srgbClr val="004B87"/>
      </a:accent3>
      <a:accent4>
        <a:srgbClr val="FDBB30"/>
      </a:accent4>
      <a:accent5>
        <a:srgbClr val="7AC143"/>
      </a:accent5>
      <a:accent6>
        <a:srgbClr val="004F59"/>
      </a:accent6>
      <a:hlink>
        <a:srgbClr val="0000FF"/>
      </a:hlink>
      <a:folHlink>
        <a:srgbClr val="800080"/>
      </a:folHlink>
    </a:clrScheme>
    <a:fontScheme name="Protective (Manufacterer)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1557</Words>
  <Application>Microsoft Office PowerPoint</Application>
  <PresentationFormat>Custom</PresentationFormat>
  <Paragraphs>279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Blank</vt:lpstr>
      <vt:lpstr>1_Office Theme</vt:lpstr>
      <vt:lpstr>PowerPoint Presentation</vt:lpstr>
      <vt:lpstr>About Kathleen M. Rehl, Ph.D., CFP®, CeFT®  Emeritus</vt:lpstr>
      <vt:lpstr>PowerPoint Presentation</vt:lpstr>
      <vt:lpstr>PowerPoint Presentation</vt:lpstr>
      <vt:lpstr>PowerPoint Presentation</vt:lpstr>
      <vt:lpstr>Our Focus</vt:lpstr>
      <vt:lpstr>The Shocking Statistics</vt:lpstr>
      <vt:lpstr>Coronavirus Widows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Stages of Widowhood©</vt:lpstr>
      <vt:lpstr>PowerPoint Presentation</vt:lpstr>
      <vt:lpstr>PowerPoint Presentation</vt:lpstr>
      <vt:lpstr>Advice for New Widows</vt:lpstr>
      <vt:lpstr>Connect!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Rehl</dc:creator>
  <cp:lastModifiedBy>Susan</cp:lastModifiedBy>
  <cp:revision>40</cp:revision>
  <dcterms:created xsi:type="dcterms:W3CDTF">2021-04-01T19:30:38Z</dcterms:created>
  <dcterms:modified xsi:type="dcterms:W3CDTF">2021-04-23T22:45:24Z</dcterms:modified>
</cp:coreProperties>
</file>